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32"/>
  </p:notesMasterIdLst>
  <p:handoutMasterIdLst>
    <p:handoutMasterId r:id="rId33"/>
  </p:handoutMasterIdLst>
  <p:sldIdLst>
    <p:sldId id="10162" r:id="rId2"/>
    <p:sldId id="10137" r:id="rId3"/>
    <p:sldId id="10214" r:id="rId4"/>
    <p:sldId id="10218" r:id="rId5"/>
    <p:sldId id="10219" r:id="rId6"/>
    <p:sldId id="10220" r:id="rId7"/>
    <p:sldId id="10221" r:id="rId8"/>
    <p:sldId id="10222" r:id="rId9"/>
    <p:sldId id="10217" r:id="rId10"/>
    <p:sldId id="10215" r:id="rId11"/>
    <p:sldId id="10207" r:id="rId12"/>
    <p:sldId id="10223" r:id="rId13"/>
    <p:sldId id="10224" r:id="rId14"/>
    <p:sldId id="10203" r:id="rId15"/>
    <p:sldId id="10204" r:id="rId16"/>
    <p:sldId id="10225" r:id="rId17"/>
    <p:sldId id="10226" r:id="rId18"/>
    <p:sldId id="10227" r:id="rId19"/>
    <p:sldId id="10228" r:id="rId20"/>
    <p:sldId id="10205" r:id="rId21"/>
    <p:sldId id="10233" r:id="rId22"/>
    <p:sldId id="10229" r:id="rId23"/>
    <p:sldId id="10234" r:id="rId24"/>
    <p:sldId id="10230" r:id="rId25"/>
    <p:sldId id="10231" r:id="rId26"/>
    <p:sldId id="10235" r:id="rId27"/>
    <p:sldId id="10208" r:id="rId28"/>
    <p:sldId id="10209" r:id="rId29"/>
    <p:sldId id="10210" r:id="rId30"/>
    <p:sldId id="10199" r:id="rId31"/>
  </p:sldIdLst>
  <p:sldSz cx="12858750" cy="7232650"/>
  <p:notesSz cx="6858000" cy="9144000"/>
  <p:custDataLst>
    <p:tags r:id="rId3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5F1"/>
    <a:srgbClr val="435F8E"/>
    <a:srgbClr val="FFFFFF"/>
    <a:srgbClr val="007AC7"/>
    <a:srgbClr val="4BC1DD"/>
    <a:srgbClr val="FF9900"/>
    <a:srgbClr val="E2D7C3"/>
    <a:srgbClr val="FFB700"/>
    <a:srgbClr val="E5DAC9"/>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3" autoAdjust="0"/>
    <p:restoredTop sz="95317" autoAdjust="0"/>
  </p:normalViewPr>
  <p:slideViewPr>
    <p:cSldViewPr>
      <p:cViewPr varScale="1">
        <p:scale>
          <a:sx n="73" d="100"/>
          <a:sy n="73" d="100"/>
        </p:scale>
        <p:origin x="84" y="306"/>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2018/7/24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2018/7/24</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21801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356669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3757277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extLst>
      <p:ext uri="{BB962C8B-B14F-4D97-AF65-F5344CB8AC3E}">
        <p14:creationId xmlns:p14="http://schemas.microsoft.com/office/powerpoint/2010/main" val="1382193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1894564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7</a:t>
            </a:fld>
            <a:endParaRPr lang="zh-CN" altLang="en-US"/>
          </a:p>
        </p:txBody>
      </p:sp>
    </p:spTree>
    <p:extLst>
      <p:ext uri="{BB962C8B-B14F-4D97-AF65-F5344CB8AC3E}">
        <p14:creationId xmlns:p14="http://schemas.microsoft.com/office/powerpoint/2010/main" val="2428172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extLst>
      <p:ext uri="{BB962C8B-B14F-4D97-AF65-F5344CB8AC3E}">
        <p14:creationId xmlns:p14="http://schemas.microsoft.com/office/powerpoint/2010/main" val="1677738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1215055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3464301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2186075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3290747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1139976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815209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3241020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extLst>
      <p:ext uri="{BB962C8B-B14F-4D97-AF65-F5344CB8AC3E}">
        <p14:creationId xmlns:p14="http://schemas.microsoft.com/office/powerpoint/2010/main" val="3604852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extLst>
      <p:ext uri="{BB962C8B-B14F-4D97-AF65-F5344CB8AC3E}">
        <p14:creationId xmlns:p14="http://schemas.microsoft.com/office/powerpoint/2010/main" val="2494909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18</a:t>
            </a:fld>
            <a:endParaRPr lang="zh-CN" altLang="en-US"/>
          </a:p>
        </p:txBody>
      </p:sp>
    </p:spTree>
    <p:extLst>
      <p:ext uri="{BB962C8B-B14F-4D97-AF65-F5344CB8AC3E}">
        <p14:creationId xmlns:p14="http://schemas.microsoft.com/office/powerpoint/2010/main" val="4004316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extLst>
      <p:ext uri="{BB962C8B-B14F-4D97-AF65-F5344CB8AC3E}">
        <p14:creationId xmlns:p14="http://schemas.microsoft.com/office/powerpoint/2010/main" val="1336278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2689445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3304800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4173265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933389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3062719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25</a:t>
            </a:fld>
            <a:endParaRPr lang="zh-CN" altLang="en-US"/>
          </a:p>
        </p:txBody>
      </p:sp>
    </p:spTree>
    <p:extLst>
      <p:ext uri="{BB962C8B-B14F-4D97-AF65-F5344CB8AC3E}">
        <p14:creationId xmlns:p14="http://schemas.microsoft.com/office/powerpoint/2010/main" val="1355254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26</a:t>
            </a:fld>
            <a:endParaRPr lang="zh-CN" altLang="en-US"/>
          </a:p>
        </p:txBody>
      </p:sp>
    </p:spTree>
    <p:extLst>
      <p:ext uri="{BB962C8B-B14F-4D97-AF65-F5344CB8AC3E}">
        <p14:creationId xmlns:p14="http://schemas.microsoft.com/office/powerpoint/2010/main" val="437215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27</a:t>
            </a:fld>
            <a:endParaRPr lang="zh-CN" altLang="en-US"/>
          </a:p>
        </p:txBody>
      </p:sp>
    </p:spTree>
    <p:extLst>
      <p:ext uri="{BB962C8B-B14F-4D97-AF65-F5344CB8AC3E}">
        <p14:creationId xmlns:p14="http://schemas.microsoft.com/office/powerpoint/2010/main" val="3602093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28</a:t>
            </a:fld>
            <a:endParaRPr lang="zh-CN" altLang="en-US"/>
          </a:p>
        </p:txBody>
      </p:sp>
    </p:spTree>
    <p:extLst>
      <p:ext uri="{BB962C8B-B14F-4D97-AF65-F5344CB8AC3E}">
        <p14:creationId xmlns:p14="http://schemas.microsoft.com/office/powerpoint/2010/main" val="228997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2848987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pPr algn="l"/>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2018/7/24</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30</a:t>
            </a:fld>
            <a:endParaRPr lang="zh-CN" altLang="en-US" sz="1200"/>
          </a:p>
        </p:txBody>
      </p:sp>
    </p:spTree>
    <p:extLst>
      <p:ext uri="{BB962C8B-B14F-4D97-AF65-F5344CB8AC3E}">
        <p14:creationId xmlns:p14="http://schemas.microsoft.com/office/powerpoint/2010/main" val="335655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2018/7/24</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www.czhgdz.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czhgdz.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17ce.com/"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40743" y="109604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100" dirty="0"/>
          </a:p>
        </p:txBody>
      </p:sp>
      <p:sp>
        <p:nvSpPr>
          <p:cNvPr id="2" name="文本框 1"/>
          <p:cNvSpPr txBox="1"/>
          <p:nvPr/>
        </p:nvSpPr>
        <p:spPr>
          <a:xfrm>
            <a:off x="2900983" y="5344517"/>
            <a:ext cx="7272808" cy="830997"/>
          </a:xfrm>
          <a:prstGeom prst="rect">
            <a:avLst/>
          </a:prstGeom>
          <a:noFill/>
        </p:spPr>
        <p:txBody>
          <a:bodyPr wrap="square" rtlCol="0">
            <a:spAutoFit/>
          </a:bodyPr>
          <a:lstStyle/>
          <a:p>
            <a:pPr algn="ct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合作商</a:t>
            </a:r>
            <a:r>
              <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SEO</a:t>
            </a: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培训</a:t>
            </a:r>
            <a:r>
              <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a:t>
            </a: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实战案例</a:t>
            </a:r>
            <a:endPar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endParaRPr>
          </a:p>
        </p:txBody>
      </p:sp>
      <p:sp>
        <p:nvSpPr>
          <p:cNvPr id="3" name="文本框 2"/>
          <p:cNvSpPr txBox="1"/>
          <p:nvPr/>
        </p:nvSpPr>
        <p:spPr>
          <a:xfrm>
            <a:off x="5277247" y="6568653"/>
            <a:ext cx="1944216" cy="369332"/>
          </a:xfrm>
          <a:prstGeom prst="rect">
            <a:avLst/>
          </a:prstGeom>
          <a:noFill/>
        </p:spPr>
        <p:txBody>
          <a:bodyPr wrap="square" rtlCol="0">
            <a:spAutoFit/>
          </a:bodyPr>
          <a:lstStyle/>
          <a:p>
            <a:endParaRPr lang="zh-CN" altLang="en-US" dirty="0"/>
          </a:p>
        </p:txBody>
      </p:sp>
      <p:pic>
        <p:nvPicPr>
          <p:cNvPr id="7" name="Picture 7" descr="筑巢标志源文件"/>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5673291" y="6391389"/>
            <a:ext cx="1512168" cy="523220"/>
          </a:xfrm>
          <a:prstGeom prst="rect">
            <a:avLst/>
          </a:prstGeom>
          <a:noFill/>
        </p:spPr>
        <p:txBody>
          <a:bodyPr wrap="square" rtlCol="0">
            <a:spAutoFit/>
          </a:bodyPr>
          <a:lstStyle/>
          <a:p>
            <a:pPr algn="ctr"/>
            <a:r>
              <a:rPr lang="zh-CN" altLang="en-US" sz="2800" b="1" dirty="0" smtClean="0">
                <a:solidFill>
                  <a:srgbClr val="FFFFFF"/>
                </a:solidFill>
              </a:rPr>
              <a:t>姜东</a:t>
            </a:r>
            <a:endParaRPr lang="zh-CN" altLang="en-US" sz="2800" b="1" dirty="0">
              <a:solidFill>
                <a:srgbClr val="FFFFFF"/>
              </a:solidFill>
            </a:endParaRPr>
          </a:p>
        </p:txBody>
      </p:sp>
    </p:spTree>
    <p:extLst>
      <p:ext uri="{BB962C8B-B14F-4D97-AF65-F5344CB8AC3E}">
        <p14:creationId xmlns:p14="http://schemas.microsoft.com/office/powerpoint/2010/main" val="16446385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773" y="270694"/>
            <a:ext cx="3493158" cy="14734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TextBox 69"/>
          <p:cNvSpPr>
            <a:spLocks noChangeArrowheads="1"/>
          </p:cNvSpPr>
          <p:nvPr/>
        </p:nvSpPr>
        <p:spPr bwMode="auto">
          <a:xfrm>
            <a:off x="4222378" y="3571179"/>
            <a:ext cx="63446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选词</a:t>
            </a:r>
            <a:r>
              <a:rPr lang="en-US" altLang="zh-CN" sz="28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t>
            </a:r>
            <a:r>
              <a:rPr lang="zh-CN" altLang="en-US" sz="28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好的</a:t>
            </a:r>
            <a:r>
              <a:rPr lang="zh-CN" altLang="en-US"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策略可以让排名效果事半功倍</a:t>
            </a:r>
            <a:endParaRPr lang="zh-CN" altLang="en-US"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3"/>
          <p:cNvSpPr>
            <a:spLocks noChangeArrowheads="1"/>
          </p:cNvSpPr>
          <p:nvPr/>
        </p:nvSpPr>
        <p:spPr bwMode="auto">
          <a:xfrm>
            <a:off x="1749737" y="303957"/>
            <a:ext cx="1607315"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4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4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zh-CN" altLang="en-US" sz="4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录</a:t>
            </a:r>
            <a:endParaRPr lang="zh-CN" alt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69"/>
          <p:cNvSpPr>
            <a:spLocks noChangeArrowheads="1"/>
          </p:cNvSpPr>
          <p:nvPr/>
        </p:nvSpPr>
        <p:spPr bwMode="auto">
          <a:xfrm>
            <a:off x="4197127" y="2659616"/>
            <a:ext cx="670375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35F8E"/>
                </a:solidFill>
                <a:latin typeface="Arial" panose="020B0604020202020204" pitchFamily="34" charset="0"/>
                <a:ea typeface="微软雅黑" panose="020B0503020204020204" pitchFamily="34" charset="-122"/>
                <a:sym typeface="Arial" panose="020B0604020202020204" pitchFamily="34" charset="0"/>
              </a:rPr>
              <a:t>做</a:t>
            </a:r>
            <a:r>
              <a:rPr lang="zh-CN" altLang="en-US" sz="28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站</a:t>
            </a:r>
            <a:r>
              <a:rPr lang="en-US" altLang="zh-CN" sz="28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a:t>
            </a:r>
            <a:r>
              <a:rPr lang="zh-CN" altLang="en-US" sz="28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做</a:t>
            </a:r>
            <a:r>
              <a:rPr lang="zh-CN" altLang="en-US" sz="2800" b="1" dirty="0">
                <a:solidFill>
                  <a:srgbClr val="435F8E"/>
                </a:solidFill>
                <a:latin typeface="Arial" panose="020B0604020202020204" pitchFamily="34" charset="0"/>
                <a:ea typeface="微软雅黑" panose="020B0503020204020204" pitchFamily="34" charset="-122"/>
                <a:sym typeface="Arial" panose="020B0604020202020204" pitchFamily="34" charset="0"/>
              </a:rPr>
              <a:t>一个被搜索引擎喜欢的企业网站！</a:t>
            </a:r>
          </a:p>
        </p:txBody>
      </p:sp>
      <p:sp>
        <p:nvSpPr>
          <p:cNvPr id="14"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
        <p:nvSpPr>
          <p:cNvPr id="12" name="TextBox 69"/>
          <p:cNvSpPr>
            <a:spLocks noChangeArrowheads="1"/>
          </p:cNvSpPr>
          <p:nvPr/>
        </p:nvSpPr>
        <p:spPr bwMode="auto">
          <a:xfrm>
            <a:off x="4197127" y="4552429"/>
            <a:ext cx="6822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35F8E"/>
                </a:solidFill>
                <a:latin typeface="Arial" panose="020B0604020202020204" pitchFamily="34" charset="0"/>
                <a:ea typeface="微软雅黑" panose="020B0503020204020204" pitchFamily="34" charset="-122"/>
                <a:sym typeface="Arial" panose="020B0604020202020204" pitchFamily="34" charset="0"/>
              </a:rPr>
              <a:t>布词</a:t>
            </a:r>
            <a:r>
              <a:rPr lang="en-US" altLang="zh-CN" sz="2800" b="1" dirty="0">
                <a:solidFill>
                  <a:srgbClr val="435F8E"/>
                </a:solidFill>
                <a:latin typeface="Arial" panose="020B0604020202020204" pitchFamily="34" charset="0"/>
                <a:ea typeface="微软雅黑" panose="020B0503020204020204" pitchFamily="34" charset="-122"/>
                <a:sym typeface="Arial" panose="020B0604020202020204" pitchFamily="34" charset="0"/>
              </a:rPr>
              <a:t>—</a:t>
            </a:r>
            <a:r>
              <a:rPr lang="zh-CN" altLang="en-US" sz="2800" b="1" dirty="0">
                <a:solidFill>
                  <a:srgbClr val="435F8E"/>
                </a:solidFill>
                <a:latin typeface="Arial" panose="020B0604020202020204" pitchFamily="34" charset="0"/>
                <a:ea typeface="微软雅黑" panose="020B0503020204020204" pitchFamily="34" charset="-122"/>
                <a:sym typeface="Arial" panose="020B0604020202020204" pitchFamily="34" charset="0"/>
              </a:rPr>
              <a:t>首页关键词要怎样分布受百度喜欢？</a:t>
            </a:r>
          </a:p>
        </p:txBody>
      </p:sp>
      <p:sp>
        <p:nvSpPr>
          <p:cNvPr id="13" name="TextBox 69"/>
          <p:cNvSpPr>
            <a:spLocks noChangeArrowheads="1"/>
          </p:cNvSpPr>
          <p:nvPr/>
        </p:nvSpPr>
        <p:spPr bwMode="auto">
          <a:xfrm>
            <a:off x="4215507" y="5560541"/>
            <a:ext cx="6822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维护</a:t>
            </a: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a:t>
            </a:r>
            <a:r>
              <a:rPr lang="zh-CN" altLang="en-US"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务必让新站在百度有好的第一印象！</a:t>
            </a:r>
          </a:p>
        </p:txBody>
      </p:sp>
      <p:pic>
        <p:nvPicPr>
          <p:cNvPr id="23"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469" y="2750965"/>
            <a:ext cx="321451" cy="321451"/>
          </a:xfrm>
          <a:prstGeom prst="rect">
            <a:avLst/>
          </a:prstGeom>
        </p:spPr>
      </p:pic>
      <p:sp>
        <p:nvSpPr>
          <p:cNvPr id="24" name="Oval 29"/>
          <p:cNvSpPr/>
          <p:nvPr/>
        </p:nvSpPr>
        <p:spPr>
          <a:xfrm>
            <a:off x="3137612" y="24641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5300" y="2590239"/>
            <a:ext cx="642902" cy="642902"/>
          </a:xfrm>
          <a:prstGeom prst="rect">
            <a:avLst/>
          </a:prstGeom>
        </p:spPr>
      </p:pic>
      <p:pic>
        <p:nvPicPr>
          <p:cNvPr id="29"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934" y="4705419"/>
            <a:ext cx="321451" cy="321451"/>
          </a:xfrm>
          <a:prstGeom prst="rect">
            <a:avLst/>
          </a:prstGeom>
        </p:spPr>
      </p:pic>
      <p:sp>
        <p:nvSpPr>
          <p:cNvPr id="30" name="Oval 29"/>
          <p:cNvSpPr/>
          <p:nvPr/>
        </p:nvSpPr>
        <p:spPr>
          <a:xfrm>
            <a:off x="3209620" y="4429018"/>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0950" y="4544693"/>
            <a:ext cx="642902" cy="642902"/>
          </a:xfrm>
          <a:prstGeom prst="rect">
            <a:avLst/>
          </a:prstGeom>
        </p:spPr>
      </p:pic>
      <p:pic>
        <p:nvPicPr>
          <p:cNvPr id="3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015" y="5723898"/>
            <a:ext cx="321451" cy="321451"/>
          </a:xfrm>
          <a:prstGeom prst="rect">
            <a:avLst/>
          </a:prstGeom>
        </p:spPr>
      </p:pic>
      <p:sp>
        <p:nvSpPr>
          <p:cNvPr id="33" name="Oval 29"/>
          <p:cNvSpPr/>
          <p:nvPr/>
        </p:nvSpPr>
        <p:spPr>
          <a:xfrm>
            <a:off x="3216158" y="543713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3846" y="5563172"/>
            <a:ext cx="642902" cy="642902"/>
          </a:xfrm>
          <a:prstGeom prst="rect">
            <a:avLst/>
          </a:prstGeom>
        </p:spPr>
      </p:pic>
      <p:pic>
        <p:nvPicPr>
          <p:cNvPr id="35"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7007" y="3748710"/>
            <a:ext cx="321451" cy="321451"/>
          </a:xfrm>
          <a:prstGeom prst="rect">
            <a:avLst/>
          </a:prstGeom>
        </p:spPr>
      </p:pic>
      <p:sp>
        <p:nvSpPr>
          <p:cNvPr id="36" name="Oval 29"/>
          <p:cNvSpPr/>
          <p:nvPr/>
        </p:nvSpPr>
        <p:spPr>
          <a:xfrm>
            <a:off x="3179693" y="3472309"/>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1023" y="3587984"/>
            <a:ext cx="642902" cy="642902"/>
          </a:xfrm>
          <a:prstGeom prst="rect">
            <a:avLst/>
          </a:prstGeom>
        </p:spPr>
      </p:pic>
    </p:spTree>
    <p:extLst>
      <p:ext uri="{BB962C8B-B14F-4D97-AF65-F5344CB8AC3E}">
        <p14:creationId xmlns:p14="http://schemas.microsoft.com/office/powerpoint/2010/main" val="35277504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1+#ppt_w/2"/>
                                          </p:val>
                                        </p:tav>
                                        <p:tav tm="100000">
                                          <p:val>
                                            <p:strVal val="#ppt_x"/>
                                          </p:val>
                                        </p:tav>
                                      </p:tavLst>
                                    </p:anim>
                                    <p:anim calcmode="lin" valueType="num">
                                      <p:cBhvr additive="base">
                                        <p:cTn id="1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1+#ppt_w/2"/>
                                          </p:val>
                                        </p:tav>
                                        <p:tav tm="100000">
                                          <p:val>
                                            <p:strVal val="#ppt_x"/>
                                          </p:val>
                                        </p:tav>
                                      </p:tavLst>
                                    </p:anim>
                                    <p:anim calcmode="lin" valueType="num">
                                      <p:cBhvr additive="base">
                                        <p:cTn id="24"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000" fill="hold"/>
                                        <p:tgtEl>
                                          <p:spTgt spid="12"/>
                                        </p:tgtEl>
                                        <p:attrNameLst>
                                          <p:attrName>ppt_x</p:attrName>
                                        </p:attrNameLst>
                                      </p:cBhvr>
                                      <p:tavLst>
                                        <p:tav tm="0">
                                          <p:val>
                                            <p:strVal val="1+#ppt_w/2"/>
                                          </p:val>
                                        </p:tav>
                                        <p:tav tm="100000">
                                          <p:val>
                                            <p:strVal val="#ppt_x"/>
                                          </p:val>
                                        </p:tav>
                                      </p:tavLst>
                                    </p:anim>
                                    <p:anim calcmode="lin" valueType="num">
                                      <p:cBhvr additive="base">
                                        <p:cTn id="3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000" fill="hold"/>
                                        <p:tgtEl>
                                          <p:spTgt spid="13"/>
                                        </p:tgtEl>
                                        <p:attrNameLst>
                                          <p:attrName>ppt_x</p:attrName>
                                        </p:attrNameLst>
                                      </p:cBhvr>
                                      <p:tavLst>
                                        <p:tav tm="0">
                                          <p:val>
                                            <p:strVal val="1+#ppt_w/2"/>
                                          </p:val>
                                        </p:tav>
                                        <p:tav tm="100000">
                                          <p:val>
                                            <p:strVal val="#ppt_x"/>
                                          </p:val>
                                        </p:tav>
                                      </p:tavLst>
                                    </p:anim>
                                    <p:anim calcmode="lin" valueType="num">
                                      <p:cBhvr additive="base">
                                        <p:cTn id="36" dur="10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2" presetClass="entr" presetSubtype="4"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4"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childTnLst>
                          </p:cTn>
                        </p:par>
                        <p:par>
                          <p:cTn id="57" fill="hold">
                            <p:stCondLst>
                              <p:cond delay="3000"/>
                            </p:stCondLst>
                            <p:childTnLst>
                              <p:par>
                                <p:cTn id="58" presetID="2" presetClass="entr" presetSubtype="4"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childTnLst>
                          </p:cTn>
                        </p:par>
                        <p:par>
                          <p:cTn id="62" fill="hold">
                            <p:stCondLst>
                              <p:cond delay="3500"/>
                            </p:stCondLst>
                            <p:childTnLst>
                              <p:par>
                                <p:cTn id="63" presetID="2" presetClass="entr" presetSubtype="4"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fill="hold"/>
                                        <p:tgtEl>
                                          <p:spTgt spid="33"/>
                                        </p:tgtEl>
                                        <p:attrNameLst>
                                          <p:attrName>ppt_x</p:attrName>
                                        </p:attrNameLst>
                                      </p:cBhvr>
                                      <p:tavLst>
                                        <p:tav tm="0">
                                          <p:val>
                                            <p:strVal val="#ppt_x"/>
                                          </p:val>
                                        </p:tav>
                                        <p:tav tm="100000">
                                          <p:val>
                                            <p:strVal val="#ppt_x"/>
                                          </p:val>
                                        </p:tav>
                                      </p:tavLst>
                                    </p:anim>
                                    <p:anim calcmode="lin" valueType="num">
                                      <p:cBhvr additive="base">
                                        <p:cTn id="66" dur="500" fill="hold"/>
                                        <p:tgtEl>
                                          <p:spTgt spid="33"/>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2" presetClass="entr" presetSubtype="4"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1+#ppt_h/2"/>
                                          </p:val>
                                        </p:tav>
                                        <p:tav tm="100000">
                                          <p:val>
                                            <p:strVal val="#ppt_y"/>
                                          </p:val>
                                        </p:tav>
                                      </p:tavLst>
                                    </p:anim>
                                  </p:childTnLst>
                                </p:cTn>
                              </p:par>
                            </p:childTnLst>
                          </p:cTn>
                        </p:par>
                        <p:par>
                          <p:cTn id="72" fill="hold">
                            <p:stCondLst>
                              <p:cond delay="4500"/>
                            </p:stCondLst>
                            <p:childTnLst>
                              <p:par>
                                <p:cTn id="73" presetID="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ppt_x"/>
                                          </p:val>
                                        </p:tav>
                                        <p:tav tm="100000">
                                          <p:val>
                                            <p:strVal val="#ppt_x"/>
                                          </p:val>
                                        </p:tav>
                                      </p:tavLst>
                                    </p:anim>
                                    <p:anim calcmode="lin" valueType="num">
                                      <p:cBhvr additive="base">
                                        <p:cTn id="7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20" grpId="0"/>
      <p:bldP spid="12" grpId="0"/>
      <p:bldP spid="13" grpId="0"/>
      <p:bldP spid="24" grpId="0" animBg="1"/>
      <p:bldP spid="30" grpId="0" animBg="1"/>
      <p:bldP spid="33" grpId="0" animBg="1"/>
      <p:bldP spid="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新站</a:t>
            </a:r>
            <a:r>
              <a:rPr lang="zh-CN" altLang="en-US" sz="2000" dirty="0">
                <a:solidFill>
                  <a:srgbClr val="FFFFFF"/>
                </a:solidFill>
                <a:latin typeface="Arial" panose="020B0604020202020204" pitchFamily="34" charset="0"/>
                <a:ea typeface="微软雅黑" panose="020B0503020204020204" pitchFamily="34" charset="-122"/>
              </a:rPr>
              <a:t>效应、新站效应的</a:t>
            </a:r>
            <a:r>
              <a:rPr lang="zh-CN" altLang="en-US" sz="2000" dirty="0" smtClean="0">
                <a:solidFill>
                  <a:srgbClr val="FFFFFF"/>
                </a:solidFill>
                <a:latin typeface="Arial" panose="020B0604020202020204" pitchFamily="34" charset="0"/>
                <a:ea typeface="微软雅黑" panose="020B0503020204020204" pitchFamily="34" charset="-122"/>
              </a:rPr>
              <a:t>消失（需要做什么？）</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新站效应</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上线就有排名</a:t>
            </a:r>
            <a:endParaRPr lang="en-US" altLang="zh-CN" sz="2000" b="1" dirty="0">
              <a:latin typeface="华文中宋" panose="02010600040101010101" pitchFamily="2" charset="-122"/>
              <a:ea typeface="华文中宋" panose="02010600040101010101" pitchFamily="2" charset="-122"/>
            </a:endParaRPr>
          </a:p>
        </p:txBody>
      </p:sp>
      <p:sp>
        <p:nvSpPr>
          <p:cNvPr id="20" name="矩形 11"/>
          <p:cNvSpPr>
            <a:spLocks noChangeArrowheads="1"/>
          </p:cNvSpPr>
          <p:nvPr/>
        </p:nvSpPr>
        <p:spPr bwMode="auto">
          <a:xfrm>
            <a:off x="1460823" y="1600101"/>
            <a:ext cx="4032051" cy="5262979"/>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lnSpc>
                <a:spcPct val="200000"/>
              </a:lnSpc>
            </a:pP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新站效应</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指百度对</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刚建立不久的网站有特殊的偏好，在一个界定的时间内，大约周期为</a:t>
            </a:r>
            <a:r>
              <a:rPr lang="zh-CN" altLang="en-US" sz="1400"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二个月左右</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的时间</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，会</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经常光顾你的网站，</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而且具备</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新站效应的网站</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在百度中会获得</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一个相对不错的</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排名。</a:t>
            </a:r>
            <a:endPar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新</a:t>
            </a: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站效应的消失</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如果网站在新站效应期间持续高质量的维护，则网站的排名可能会一直持续，如果期间对网站主要地方进行改动，或改动较为频繁，或优化过度，或空间出问题，或内容是复制</a:t>
            </a:r>
            <a:r>
              <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黏贴的，则很容易出现或会反复出现类似降权的现象，当考察期过后，会根据网站的情况，正常参与排名；</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直接连接符 13"/>
          <p:cNvSpPr>
            <a:spLocks noChangeShapeType="1"/>
          </p:cNvSpPr>
          <p:nvPr/>
        </p:nvSpPr>
        <p:spPr bwMode="auto">
          <a:xfrm flipH="1">
            <a:off x="6069335" y="1744117"/>
            <a:ext cx="72008" cy="5488533"/>
          </a:xfrm>
          <a:prstGeom prst="line">
            <a:avLst/>
          </a:prstGeom>
          <a:noFill/>
          <a:ln w="9525" cap="flat" cmpd="sng">
            <a:solidFill>
              <a:srgbClr val="BFBFB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矩形 23"/>
          <p:cNvSpPr/>
          <p:nvPr/>
        </p:nvSpPr>
        <p:spPr>
          <a:xfrm>
            <a:off x="7400876" y="3596591"/>
            <a:ext cx="3862759" cy="3139321"/>
          </a:xfrm>
          <a:prstGeom prst="rect">
            <a:avLst/>
          </a:prstGeom>
        </p:spPr>
        <p:txBody>
          <a:bodyPr wrap="square">
            <a:spAutoFit/>
          </a:bodyPr>
          <a:lstStyle/>
          <a:p>
            <a:r>
              <a:rPr lang="zh-CN" altLang="en-US" dirty="0"/>
              <a:t>新站效应是什么？为什么我的站一上线就有排名然后忽然掉了？什么原因？</a:t>
            </a:r>
          </a:p>
          <a:p>
            <a:endParaRPr lang="en-US" altLang="zh-CN" dirty="0" smtClean="0"/>
          </a:p>
          <a:p>
            <a:r>
              <a:rPr lang="zh-CN" altLang="en-US" dirty="0" smtClean="0"/>
              <a:t>所谓“新站效应”，就是一个刚刚建立不久的新站，搜索引擎对它特别的好。那种好就象妈妈对孩子一样的疼爱。在一定的周期时间内，搜索引擎会常常来到你的站点收录你的内容。而且在这个小周期内，你网站的关键词排名比一些老站都要好。让很多老站的站长们都会自觉不如。</a:t>
            </a:r>
            <a:endParaRPr lang="zh-CN" altLang="en-US" dirty="0"/>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5519" y="1346052"/>
            <a:ext cx="2650303" cy="1766869"/>
          </a:xfrm>
          <a:prstGeom prst="rect">
            <a:avLst/>
          </a:prstGeom>
        </p:spPr>
      </p:pic>
    </p:spTree>
    <p:extLst>
      <p:ext uri="{BB962C8B-B14F-4D97-AF65-F5344CB8AC3E}">
        <p14:creationId xmlns:p14="http://schemas.microsoft.com/office/powerpoint/2010/main" val="4280251278"/>
      </p:ext>
    </p:extLst>
  </p:cSld>
  <p:clrMapOvr>
    <a:masterClrMapping/>
  </p:clrMapOvr>
  <p:transition spd="slow" advTm="0">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新站</a:t>
            </a:r>
            <a:r>
              <a:rPr lang="zh-CN" altLang="en-US" sz="2000" dirty="0">
                <a:solidFill>
                  <a:srgbClr val="FFFFFF"/>
                </a:solidFill>
                <a:latin typeface="Arial" panose="020B0604020202020204" pitchFamily="34" charset="0"/>
                <a:ea typeface="微软雅黑" panose="020B0503020204020204" pitchFamily="34" charset="-122"/>
              </a:rPr>
              <a:t>效应、新站效应的</a:t>
            </a:r>
            <a:r>
              <a:rPr lang="zh-CN" altLang="en-US" sz="2000" dirty="0" smtClean="0">
                <a:solidFill>
                  <a:srgbClr val="FFFFFF"/>
                </a:solidFill>
                <a:latin typeface="Arial" panose="020B0604020202020204" pitchFamily="34" charset="0"/>
                <a:ea typeface="微软雅黑" panose="020B0503020204020204" pitchFamily="34" charset="-122"/>
              </a:rPr>
              <a:t>消失（需要做什么？）</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21" name="直接连接符 13"/>
          <p:cNvSpPr>
            <a:spLocks noChangeShapeType="1"/>
          </p:cNvSpPr>
          <p:nvPr/>
        </p:nvSpPr>
        <p:spPr bwMode="auto">
          <a:xfrm flipH="1">
            <a:off x="6069335" y="1744117"/>
            <a:ext cx="72008" cy="5488533"/>
          </a:xfrm>
          <a:prstGeom prst="line">
            <a:avLst/>
          </a:prstGeom>
          <a:noFill/>
          <a:ln w="9525" cap="flat" cmpd="sng">
            <a:solidFill>
              <a:srgbClr val="BFBFB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Rectangle 7"/>
          <p:cNvSpPr>
            <a:spLocks noChangeArrowheads="1"/>
          </p:cNvSpPr>
          <p:nvPr/>
        </p:nvSpPr>
        <p:spPr bwMode="auto">
          <a:xfrm>
            <a:off x="7005439" y="1699106"/>
            <a:ext cx="4359590" cy="4293483"/>
          </a:xfrm>
          <a:prstGeom prst="rect">
            <a:avLst/>
          </a:prstGeom>
          <a:ln/>
          <a:extLst/>
        </p:spPr>
        <p:style>
          <a:lnRef idx="0">
            <a:schemeClr val="accent5"/>
          </a:lnRef>
          <a:fillRef idx="3">
            <a:schemeClr val="accent5"/>
          </a:fillRef>
          <a:effectRef idx="3">
            <a:schemeClr val="accent5"/>
          </a:effectRef>
          <a:fontRef idx="minor">
            <a:schemeClr val="lt1"/>
          </a:fontRef>
        </p:style>
        <p:txBody>
          <a:bodyPr wrap="square">
            <a:spAutoFit/>
          </a:bodyPr>
          <a:lstStyle/>
          <a:p>
            <a:pPr>
              <a:lnSpc>
                <a:spcPct val="150000"/>
              </a:lnSpc>
            </a:pPr>
            <a:r>
              <a:rPr lang="zh-CN" altLang="en-US" sz="1400" b="1" dirty="0" smtClean="0">
                <a:solidFill>
                  <a:schemeClr val="tx1">
                    <a:lumMod val="95000"/>
                    <a:lumOff val="5000"/>
                  </a:schemeClr>
                </a:solidFill>
                <a:latin typeface="微软雅黑" panose="020B0503020204020204" pitchFamily="34" charset="-122"/>
                <a:ea typeface="微软雅黑" panose="020B0503020204020204" pitchFamily="34" charset="-122"/>
              </a:rPr>
              <a:t>适当的使用人工点击</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在新站效应期间，网站在有排名的情况下，除了日常新闻产品的高质量更新维护，如新闻产品的原创度、相关词的添加、关键词的密度以及关键词页眉页脚的出现等</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b="1" dirty="0" smtClean="0">
                <a:solidFill>
                  <a:schemeClr val="tx1">
                    <a:lumMod val="95000"/>
                    <a:lumOff val="5000"/>
                  </a:schemeClr>
                </a:solidFill>
                <a:latin typeface="微软雅黑" panose="020B0503020204020204" pitchFamily="34" charset="-122"/>
                <a:ea typeface="微软雅黑" panose="020B0503020204020204" pitchFamily="34" charset="-122"/>
              </a:rPr>
              <a:t>有排名出现就可以点击做提升：</a:t>
            </a:r>
            <a:endParaRPr lang="en-US" altLang="zh-CN" sz="1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即</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网站只要有排名，就可以用点击，新站效应</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点击效果很好</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，如果是没有什么热度的词，可以一天点击</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3-5</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次、有热度的词，可以适当提高，如</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8-10</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次，并在这个时候多发一些外链，排名就可以保持稳定</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7" name="Group 3"/>
          <p:cNvGrpSpPr/>
          <p:nvPr/>
        </p:nvGrpSpPr>
        <p:grpSpPr>
          <a:xfrm>
            <a:off x="2324919" y="1738258"/>
            <a:ext cx="2520280" cy="4943138"/>
            <a:chOff x="1105748" y="496760"/>
            <a:chExt cx="2510557" cy="5081707"/>
          </a:xfrm>
        </p:grpSpPr>
        <p:sp>
          <p:nvSpPr>
            <p:cNvPr id="8"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10"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12"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13"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5"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新站效应</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上线就有排名</a:t>
            </a:r>
            <a:endParaRPr lang="en-US" altLang="zh-CN" sz="20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83028007"/>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网站降权到底怎么查？</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5"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网站降权</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降</a:t>
            </a:r>
            <a:r>
              <a:rPr lang="zh-CN" altLang="en-US" sz="2000" b="1" dirty="0">
                <a:latin typeface="华文中宋" panose="02010600040101010101" pitchFamily="2" charset="-122"/>
                <a:ea typeface="华文中宋" panose="02010600040101010101" pitchFamily="2" charset="-122"/>
              </a:rPr>
              <a:t>权的特征</a:t>
            </a:r>
          </a:p>
        </p:txBody>
      </p:sp>
      <p:sp>
        <p:nvSpPr>
          <p:cNvPr id="14" name="矩形 11"/>
          <p:cNvSpPr>
            <a:spLocks noChangeArrowheads="1"/>
          </p:cNvSpPr>
          <p:nvPr/>
        </p:nvSpPr>
        <p:spPr bwMode="auto">
          <a:xfrm>
            <a:off x="956767" y="1600101"/>
            <a:ext cx="554355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200000"/>
              </a:lnSpc>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网站降权的典型特征</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Site</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首页不在第一位；（</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网站正常也有可能）</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多个关键词排名骤降；（单个词或排名有升有降属正常）</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Site</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网站收录量大幅度下降；（正常网站也有可能）</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网站降权的部分特征</a:t>
            </a:r>
            <a:endParaRPr lang="en-US" altLang="zh-CN" sz="1600" b="1"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网站首页没有任何排名，内页有排名；（首页降权）</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首页有排名，但内页没有任何排名；（内页降权）</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网站首页内页均无排名；（整站降权）</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首页</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从百度消失，</a:t>
            </a: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site</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和输域名都找不到；（首页被</a:t>
            </a: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k</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内页收录突然消失；（内页被</a:t>
            </a: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k</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20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首页、内页均从百度消失；（整站被</a:t>
            </a:r>
            <a:r>
              <a:rPr lang="en-US" altLang="zh-CN" sz="1600" dirty="0" smtClean="0">
                <a:latin typeface="微软雅黑" panose="020B0503020204020204" pitchFamily="34" charset="-122"/>
                <a:ea typeface="微软雅黑" panose="020B0503020204020204" pitchFamily="34" charset="-122"/>
                <a:sym typeface="微软雅黑" panose="020B0503020204020204" pitchFamily="34" charset="-122"/>
              </a:rPr>
              <a:t>k</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29"/>
          <p:cNvSpPr>
            <a:spLocks noChangeArrowheads="1"/>
          </p:cNvSpPr>
          <p:nvPr/>
        </p:nvSpPr>
        <p:spPr bwMode="auto">
          <a:xfrm>
            <a:off x="6933431" y="1659109"/>
            <a:ext cx="417646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wrap="square">
            <a:spAutoFit/>
          </a:bodyPr>
          <a:lstStyle/>
          <a:p>
            <a:pPr>
              <a:lnSpc>
                <a:spcPct val="200000"/>
              </a:lnSpc>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网站降权</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a:t>
            </a:r>
          </a:p>
          <a:p>
            <a:pPr>
              <a:lnSpc>
                <a:spcPct val="20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指搜索引擎对网站评定的级别下降</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，从而对</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网站进行的一种处罚</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方式，多</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为网站自身作弊</a:t>
            </a: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导致；</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7" name="图片 16"/>
          <p:cNvPicPr>
            <a:picLocks noChangeAspect="1"/>
          </p:cNvPicPr>
          <p:nvPr/>
        </p:nvPicPr>
        <p:blipFill>
          <a:blip r:embed="rId3"/>
          <a:stretch>
            <a:fillRect/>
          </a:stretch>
        </p:blipFill>
        <p:spPr>
          <a:xfrm>
            <a:off x="6933431" y="4034269"/>
            <a:ext cx="2200000" cy="2802730"/>
          </a:xfrm>
          <a:prstGeom prst="rect">
            <a:avLst/>
          </a:prstGeom>
        </p:spPr>
      </p:pic>
      <p:sp>
        <p:nvSpPr>
          <p:cNvPr id="2" name="文本框 1"/>
          <p:cNvSpPr txBox="1"/>
          <p:nvPr/>
        </p:nvSpPr>
        <p:spPr>
          <a:xfrm>
            <a:off x="9580030" y="4676069"/>
            <a:ext cx="2410768" cy="1477328"/>
          </a:xfrm>
          <a:prstGeom prst="rect">
            <a:avLst/>
          </a:prstGeom>
          <a:noFill/>
        </p:spPr>
        <p:txBody>
          <a:bodyPr wrap="square" rtlCol="0">
            <a:spAutoFit/>
          </a:bodyPr>
          <a:lstStyle/>
          <a:p>
            <a:r>
              <a:rPr lang="zh-CN" altLang="en-US" dirty="0" smtClean="0"/>
              <a:t>最直观的判断是：三个主词排名全掉，百度查询首页标题不在第一位（不包含新站，可能是新站效应）</a:t>
            </a:r>
            <a:endParaRPr lang="zh-CN" altLang="en-US" dirty="0"/>
          </a:p>
        </p:txBody>
      </p:sp>
    </p:spTree>
    <p:extLst>
      <p:ext uri="{BB962C8B-B14F-4D97-AF65-F5344CB8AC3E}">
        <p14:creationId xmlns:p14="http://schemas.microsoft.com/office/powerpoint/2010/main" val="3132510536"/>
      </p:ext>
    </p:extLst>
  </p:cSld>
  <p:clrMapOvr>
    <a:masterClrMapping/>
  </p:clrMapOvr>
  <p:transition spd="slow" advTm="0">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网站为什么会降权？</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5"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网站降权</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降</a:t>
            </a:r>
            <a:r>
              <a:rPr lang="zh-CN" altLang="en-US" sz="2000" b="1" dirty="0">
                <a:latin typeface="华文中宋" panose="02010600040101010101" pitchFamily="2" charset="-122"/>
                <a:ea typeface="华文中宋" panose="02010600040101010101" pitchFamily="2" charset="-122"/>
              </a:rPr>
              <a:t>权的特征</a:t>
            </a:r>
          </a:p>
        </p:txBody>
      </p:sp>
      <p:pic>
        <p:nvPicPr>
          <p:cNvPr id="17" name="图片 16"/>
          <p:cNvPicPr>
            <a:picLocks noChangeAspect="1"/>
          </p:cNvPicPr>
          <p:nvPr/>
        </p:nvPicPr>
        <p:blipFill>
          <a:blip r:embed="rId3"/>
          <a:stretch>
            <a:fillRect/>
          </a:stretch>
        </p:blipFill>
        <p:spPr>
          <a:xfrm>
            <a:off x="1906813" y="1888133"/>
            <a:ext cx="2200000" cy="2802730"/>
          </a:xfrm>
          <a:prstGeom prst="rect">
            <a:avLst/>
          </a:prstGeom>
        </p:spPr>
      </p:pic>
      <p:sp>
        <p:nvSpPr>
          <p:cNvPr id="8" name="圆角矩形 7"/>
          <p:cNvSpPr/>
          <p:nvPr/>
        </p:nvSpPr>
        <p:spPr bwMode="auto">
          <a:xfrm>
            <a:off x="5565279" y="1744117"/>
            <a:ext cx="6264696" cy="5344517"/>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a:lstStyle/>
          <a:p>
            <a:pPr eaLnBrk="1" hangingPunct="1">
              <a:defRPr/>
            </a:pPr>
            <a:r>
              <a:rPr lang="zh-CN" altLang="en-US" sz="2000" b="1" dirty="0">
                <a:solidFill>
                  <a:schemeClr val="tx1"/>
                </a:solidFill>
                <a:latin typeface="Arial" pitchFamily="34" charset="0"/>
              </a:rPr>
              <a:t>站点空间的问题：</a:t>
            </a:r>
            <a:endParaRPr lang="en-US" altLang="zh-CN" sz="2000" b="1" dirty="0">
              <a:solidFill>
                <a:schemeClr val="tx1"/>
              </a:solidFill>
              <a:latin typeface="Arial" pitchFamily="34" charset="0"/>
            </a:endParaRPr>
          </a:p>
          <a:p>
            <a:pPr eaLnBrk="1" hangingPunct="1">
              <a:defRPr/>
            </a:pPr>
            <a:endParaRPr lang="en-US" altLang="zh-CN" sz="2000" b="1" dirty="0">
              <a:solidFill>
                <a:schemeClr val="tx1"/>
              </a:solidFill>
              <a:latin typeface="Arial" pitchFamily="34" charset="0"/>
            </a:endParaRPr>
          </a:p>
          <a:p>
            <a:pPr eaLnBrk="1" hangingPunct="1">
              <a:defRPr/>
            </a:pPr>
            <a:r>
              <a:rPr lang="zh-CN" altLang="en-US" sz="1600" dirty="0">
                <a:solidFill>
                  <a:schemeClr val="tx1"/>
                </a:solidFill>
                <a:latin typeface="+mj-ea"/>
                <a:ea typeface="+mj-ea"/>
              </a:rPr>
              <a:t>很多人都不重视服务器空间，认为空间只是用来放放东西，无所谓态度，认为只要空间够大就行，但实际上空间的影响非常大，因为空间访问速度不稳定，有时慢有时打不开的情况，因这个被降权的案列也是很多的。所以在这里建议自己做网站前一定</a:t>
            </a:r>
            <a:r>
              <a:rPr lang="zh-CN" altLang="en-US" sz="1600" dirty="0">
                <a:solidFill>
                  <a:srgbClr val="FF0000"/>
                </a:solidFill>
                <a:latin typeface="+mj-ea"/>
                <a:ea typeface="+mj-ea"/>
              </a:rPr>
              <a:t>不要贪图便宜而买一个便宜的空间</a:t>
            </a:r>
            <a:r>
              <a:rPr lang="zh-CN" altLang="en-US" sz="1600" dirty="0">
                <a:solidFill>
                  <a:schemeClr val="tx1"/>
                </a:solidFill>
                <a:latin typeface="+mj-ea"/>
                <a:ea typeface="+mj-ea"/>
              </a:rPr>
              <a:t>，而要选择有保障且速度快的国内空间。</a:t>
            </a:r>
            <a:endParaRPr lang="en-US" altLang="zh-CN" sz="1600" dirty="0">
              <a:solidFill>
                <a:schemeClr val="tx1"/>
              </a:solidFill>
              <a:latin typeface="+mj-ea"/>
              <a:ea typeface="+mj-ea"/>
            </a:endParaRPr>
          </a:p>
          <a:p>
            <a:pPr eaLnBrk="1" hangingPunct="1">
              <a:defRPr/>
            </a:pPr>
            <a:endParaRPr lang="en-US" altLang="zh-CN" sz="1600" dirty="0">
              <a:solidFill>
                <a:schemeClr val="tx1"/>
              </a:solidFill>
              <a:latin typeface="+mj-ea"/>
              <a:ea typeface="+mj-ea"/>
            </a:endParaRPr>
          </a:p>
          <a:p>
            <a:pPr eaLnBrk="1" hangingPunct="1">
              <a:defRPr/>
            </a:pPr>
            <a:r>
              <a:rPr lang="zh-CN" altLang="en-US" sz="1600" dirty="0">
                <a:solidFill>
                  <a:schemeClr val="tx1"/>
                </a:solidFill>
                <a:latin typeface="+mj-ea"/>
                <a:ea typeface="+mj-ea"/>
              </a:rPr>
              <a:t>怎么知道空间导致降权：经常查看网站是否可以打开，有没有过卡的情况，以及我们可以查看空间的日志文件，查看下搜索引擎返回的状态码，或者我们可以使用该工具进行网站</a:t>
            </a:r>
            <a:r>
              <a:rPr lang="zh-CN" altLang="en-US" sz="1600" dirty="0" smtClean="0">
                <a:solidFill>
                  <a:schemeClr val="tx1"/>
                </a:solidFill>
                <a:latin typeface="+mj-ea"/>
                <a:ea typeface="+mj-ea"/>
              </a:rPr>
              <a:t>测速：“</a:t>
            </a:r>
            <a:r>
              <a:rPr lang="en-US" altLang="zh-CN" sz="1600" dirty="0">
                <a:solidFill>
                  <a:schemeClr val="tx1"/>
                </a:solidFill>
                <a:latin typeface="+mj-ea"/>
                <a:ea typeface="+mj-ea"/>
              </a:rPr>
              <a:t>http://tool.chinaz.com/sitespeed</a:t>
            </a:r>
            <a:r>
              <a:rPr lang="zh-CN" altLang="en-US" sz="1600" dirty="0" smtClean="0">
                <a:solidFill>
                  <a:schemeClr val="tx1"/>
                </a:solidFill>
                <a:latin typeface="+mj-ea"/>
                <a:ea typeface="+mj-ea"/>
              </a:rPr>
              <a:t>”，</a:t>
            </a:r>
            <a:r>
              <a:rPr lang="zh-CN" altLang="en-US" sz="1600" dirty="0">
                <a:solidFill>
                  <a:schemeClr val="tx1"/>
                </a:solidFill>
                <a:latin typeface="+mj-ea"/>
                <a:ea typeface="+mj-ea"/>
              </a:rPr>
              <a:t>谨防因为打不开站点导致站点降权。</a:t>
            </a:r>
            <a:endParaRPr lang="en-US" altLang="zh-CN" sz="1600" dirty="0">
              <a:solidFill>
                <a:schemeClr val="tx1"/>
              </a:solidFill>
              <a:latin typeface="+mj-ea"/>
              <a:ea typeface="+mj-ea"/>
            </a:endParaRPr>
          </a:p>
          <a:p>
            <a:pPr eaLnBrk="1" hangingPunct="1">
              <a:defRPr/>
            </a:pPr>
            <a:endParaRPr lang="en-US" altLang="zh-CN" sz="1600" dirty="0">
              <a:solidFill>
                <a:schemeClr val="tx1"/>
              </a:solidFill>
              <a:latin typeface="+mj-ea"/>
              <a:ea typeface="+mj-ea"/>
            </a:endParaRPr>
          </a:p>
          <a:p>
            <a:pPr eaLnBrk="1" hangingPunct="1">
              <a:defRPr/>
            </a:pPr>
            <a:r>
              <a:rPr lang="zh-CN" altLang="en-US" sz="1600" dirty="0">
                <a:solidFill>
                  <a:schemeClr val="tx1"/>
                </a:solidFill>
                <a:latin typeface="+mj-ea"/>
                <a:ea typeface="+mj-ea"/>
              </a:rPr>
              <a:t>如何处理该类降权问题：一般此类降权只要能打开网站短时间就会恢复，但是问题在于空间打不开是持续性的，如果还是打不开，依旧会降权，且次数过多会变得更严重</a:t>
            </a:r>
            <a:r>
              <a:rPr lang="zh-CN" altLang="en-US" sz="1600" dirty="0" smtClean="0">
                <a:solidFill>
                  <a:schemeClr val="tx1"/>
                </a:solidFill>
                <a:latin typeface="+mj-ea"/>
                <a:ea typeface="+mj-ea"/>
              </a:rPr>
              <a:t>，则会建议</a:t>
            </a:r>
            <a:r>
              <a:rPr lang="zh-CN" altLang="en-US" sz="1600" dirty="0">
                <a:solidFill>
                  <a:schemeClr val="tx1"/>
                </a:solidFill>
                <a:latin typeface="+mj-ea"/>
                <a:ea typeface="+mj-ea"/>
              </a:rPr>
              <a:t>更换一个稳定的空间。</a:t>
            </a:r>
          </a:p>
        </p:txBody>
      </p:sp>
    </p:spTree>
    <p:extLst>
      <p:ext uri="{BB962C8B-B14F-4D97-AF65-F5344CB8AC3E}">
        <p14:creationId xmlns:p14="http://schemas.microsoft.com/office/powerpoint/2010/main" val="4142668008"/>
      </p:ext>
    </p:extLst>
  </p:cSld>
  <p:clrMapOvr>
    <a:masterClrMapping/>
  </p:clrMapOvr>
  <p:transition spd="slow" advTm="0">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网站为什么会降权？</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5"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网站降权</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降</a:t>
            </a:r>
            <a:r>
              <a:rPr lang="zh-CN" altLang="en-US" sz="2000" b="1" dirty="0">
                <a:latin typeface="华文中宋" panose="02010600040101010101" pitchFamily="2" charset="-122"/>
                <a:ea typeface="华文中宋" panose="02010600040101010101" pitchFamily="2" charset="-122"/>
              </a:rPr>
              <a:t>权的特征</a:t>
            </a:r>
          </a:p>
        </p:txBody>
      </p:sp>
      <p:sp>
        <p:nvSpPr>
          <p:cNvPr id="2" name="文本框 1"/>
          <p:cNvSpPr txBox="1"/>
          <p:nvPr/>
        </p:nvSpPr>
        <p:spPr>
          <a:xfrm>
            <a:off x="1388815" y="2032149"/>
            <a:ext cx="8280920" cy="144655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eaLnBrk="1" hangingPunct="1">
              <a:defRPr/>
            </a:pPr>
            <a:r>
              <a:rPr lang="zh-CN" altLang="en-US" sz="2400" b="1" dirty="0">
                <a:latin typeface="Arial" pitchFamily="34" charset="0"/>
              </a:rPr>
              <a:t>友情链接站点或同空间其它站点降权</a:t>
            </a:r>
            <a:r>
              <a:rPr lang="zh-CN" altLang="en-US" sz="2400" b="1" dirty="0">
                <a:solidFill>
                  <a:srgbClr val="00AFDE"/>
                </a:solidFill>
                <a:latin typeface="Arial" pitchFamily="34" charset="0"/>
              </a:rPr>
              <a:t>：</a:t>
            </a:r>
            <a:endParaRPr lang="en-US" altLang="zh-CN" sz="2400" b="1" dirty="0">
              <a:solidFill>
                <a:srgbClr val="00AFDE"/>
              </a:solidFill>
              <a:latin typeface="Arial" pitchFamily="34" charset="0"/>
            </a:endParaRPr>
          </a:p>
          <a:p>
            <a:pPr eaLnBrk="1" hangingPunct="1">
              <a:defRPr/>
            </a:pPr>
            <a:endParaRPr lang="en-US" altLang="zh-CN" sz="1600" b="1" dirty="0">
              <a:latin typeface="Arial" pitchFamily="34" charset="0"/>
            </a:endParaRPr>
          </a:p>
          <a:p>
            <a:pPr eaLnBrk="1" hangingPunct="1">
              <a:defRPr/>
            </a:pPr>
            <a:r>
              <a:rPr lang="zh-CN" altLang="en-US" sz="1600" dirty="0">
                <a:latin typeface="+mj-ea"/>
              </a:rPr>
              <a:t>友情链接也就是所谓的商盟成员（筑巢称为商盟）：商盟中如果出现其他人的站点打不开或降权，也会导致你的站点出现降权的概率增大，影响站点的权重，</a:t>
            </a:r>
            <a:r>
              <a:rPr lang="zh-CN" altLang="en-US" sz="1600" dirty="0">
                <a:solidFill>
                  <a:srgbClr val="FF0000"/>
                </a:solidFill>
                <a:latin typeface="+mj-ea"/>
              </a:rPr>
              <a:t>建议合作商定期检查商盟有没有出现打不开或降权，并反馈总部队应</a:t>
            </a:r>
            <a:r>
              <a:rPr lang="en-US" altLang="zh-CN" sz="1600" dirty="0" err="1">
                <a:solidFill>
                  <a:srgbClr val="FF0000"/>
                </a:solidFill>
                <a:latin typeface="+mj-ea"/>
              </a:rPr>
              <a:t>seo</a:t>
            </a:r>
            <a:r>
              <a:rPr lang="zh-CN" altLang="en-US" sz="1600" dirty="0">
                <a:solidFill>
                  <a:srgbClr val="FF0000"/>
                </a:solidFill>
                <a:latin typeface="+mj-ea"/>
              </a:rPr>
              <a:t>人员删除，一周查询一次即</a:t>
            </a:r>
            <a:r>
              <a:rPr lang="zh-CN" altLang="en-US" sz="1600" dirty="0" smtClean="0">
                <a:solidFill>
                  <a:srgbClr val="FF0000"/>
                </a:solidFill>
                <a:latin typeface="+mj-ea"/>
              </a:rPr>
              <a:t>可</a:t>
            </a:r>
            <a:endParaRPr lang="en-US" altLang="zh-CN" sz="1600" dirty="0">
              <a:latin typeface="+mj-ea"/>
            </a:endParaRPr>
          </a:p>
        </p:txBody>
      </p:sp>
      <p:sp>
        <p:nvSpPr>
          <p:cNvPr id="3" name="文本框 2"/>
          <p:cNvSpPr txBox="1"/>
          <p:nvPr/>
        </p:nvSpPr>
        <p:spPr>
          <a:xfrm>
            <a:off x="1388815" y="4059404"/>
            <a:ext cx="5832648" cy="2800767"/>
          </a:xfrm>
          <a:prstGeom prst="rect">
            <a:avLst/>
          </a:prstGeom>
          <a:noFill/>
        </p:spPr>
        <p:txBody>
          <a:bodyPr wrap="square" rtlCol="0">
            <a:spAutoFit/>
          </a:bodyPr>
          <a:lstStyle/>
          <a:p>
            <a:pPr eaLnBrk="1" hangingPunct="1">
              <a:defRPr/>
            </a:pPr>
            <a:endParaRPr lang="en-US" altLang="zh-CN" sz="1600" dirty="0">
              <a:latin typeface="微软雅黑" panose="020B0503020204020204" pitchFamily="34" charset="-122"/>
              <a:ea typeface="微软雅黑" panose="020B0503020204020204" pitchFamily="34" charset="-122"/>
            </a:endParaRPr>
          </a:p>
          <a:p>
            <a:pPr eaLnBrk="1" hangingPunct="1">
              <a:defRPr/>
            </a:pPr>
            <a:endParaRPr lang="en-US" altLang="zh-CN" sz="1600" u="sng" dirty="0">
              <a:latin typeface="微软雅黑" panose="020B0503020204020204" pitchFamily="34" charset="-122"/>
              <a:ea typeface="微软雅黑" panose="020B0503020204020204" pitchFamily="34" charset="-122"/>
            </a:endParaRPr>
          </a:p>
          <a:p>
            <a:pPr eaLnBrk="1" hangingPunct="1">
              <a:defRPr/>
            </a:pPr>
            <a:r>
              <a:rPr lang="zh-CN" altLang="en-US" sz="1600" u="sng" dirty="0" smtClean="0">
                <a:latin typeface="微软雅黑" panose="020B0503020204020204" pitchFamily="34" charset="-122"/>
                <a:ea typeface="微软雅黑" panose="020B0503020204020204" pitchFamily="34" charset="-122"/>
              </a:rPr>
              <a:t>有人</a:t>
            </a:r>
            <a:r>
              <a:rPr lang="zh-CN" altLang="en-US" sz="1600" u="sng" dirty="0">
                <a:latin typeface="微软雅黑" panose="020B0503020204020204" pitchFamily="34" charset="-122"/>
                <a:ea typeface="微软雅黑" panose="020B0503020204020204" pitchFamily="34" charset="-122"/>
              </a:rPr>
              <a:t>会问，既然会导致降权，那我可以删除商盟板块吗？</a:t>
            </a:r>
            <a:endParaRPr lang="en-US" altLang="zh-CN" sz="1600" u="sng" dirty="0">
              <a:latin typeface="微软雅黑" panose="020B0503020204020204" pitchFamily="34" charset="-122"/>
              <a:ea typeface="微软雅黑" panose="020B0503020204020204" pitchFamily="34" charset="-122"/>
            </a:endParaRPr>
          </a:p>
          <a:p>
            <a:pPr eaLnBrk="1" hangingPunct="1">
              <a:defRPr/>
            </a:pPr>
            <a:endParaRPr lang="en-US" altLang="zh-CN" sz="1600" u="sng" dirty="0">
              <a:latin typeface="微软雅黑" panose="020B0503020204020204" pitchFamily="34" charset="-122"/>
              <a:ea typeface="微软雅黑" panose="020B0503020204020204" pitchFamily="34" charset="-122"/>
            </a:endParaRPr>
          </a:p>
          <a:p>
            <a:pPr eaLnBrk="1" hangingPunct="1">
              <a:defRPr/>
            </a:pPr>
            <a:r>
              <a:rPr lang="zh-CN" altLang="en-US" sz="1600" u="sng" dirty="0">
                <a:latin typeface="微软雅黑" panose="020B0503020204020204" pitchFamily="34" charset="-122"/>
                <a:ea typeface="微软雅黑" panose="020B0503020204020204" pitchFamily="34" charset="-122"/>
              </a:rPr>
              <a:t>答：不可以，总部在“上线标准”和“制作标准”中重点强调商盟是一定要有且不可以隐藏版块，且商盟是用来做排名的，有问题我们去解决删除有问题的，而不是全部删掉版块，如果你全部删了，其他人的排名则会下降，甚至降权，对于其他站点影响也很大，</a:t>
            </a:r>
            <a:endParaRPr lang="en-US" altLang="zh-CN" sz="1600" dirty="0">
              <a:latin typeface="微软雅黑" panose="020B0503020204020204" pitchFamily="34" charset="-122"/>
              <a:ea typeface="微软雅黑" panose="020B0503020204020204" pitchFamily="34" charset="-122"/>
            </a:endParaRPr>
          </a:p>
          <a:p>
            <a:endParaRPr lang="zh-CN" altLang="en-US" sz="1600" dirty="0">
              <a:latin typeface="微软雅黑" panose="020B0503020204020204" pitchFamily="34" charset="-122"/>
              <a:ea typeface="微软雅黑" panose="020B0503020204020204" pitchFamily="34" charset="-122"/>
            </a:endParaRPr>
          </a:p>
          <a:p>
            <a:endParaRPr lang="zh-CN" altLang="en-US" sz="16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3551" y="4324973"/>
            <a:ext cx="3705225" cy="1981200"/>
          </a:xfrm>
          <a:prstGeom prst="rect">
            <a:avLst/>
          </a:prstGeom>
        </p:spPr>
      </p:pic>
    </p:spTree>
    <p:extLst>
      <p:ext uri="{BB962C8B-B14F-4D97-AF65-F5344CB8AC3E}">
        <p14:creationId xmlns:p14="http://schemas.microsoft.com/office/powerpoint/2010/main" val="1677228636"/>
      </p:ext>
    </p:extLst>
  </p:cSld>
  <p:clrMapOvr>
    <a:masterClrMapping/>
  </p:clrMapOvr>
  <p:transition spd="slow" advTm="0">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网站为什么会降权？</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5" name="Text Box 3"/>
          <p:cNvSpPr txBox="1">
            <a:spLocks noChangeArrowheads="1"/>
          </p:cNvSpPr>
          <p:nvPr/>
        </p:nvSpPr>
        <p:spPr bwMode="auto">
          <a:xfrm>
            <a:off x="8589615" y="330051"/>
            <a:ext cx="3922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smtClean="0">
                <a:solidFill>
                  <a:srgbClr val="FF0000"/>
                </a:solidFill>
                <a:latin typeface="华文中宋" panose="02010600040101010101" pitchFamily="2" charset="-122"/>
                <a:ea typeface="华文中宋" panose="02010600040101010101" pitchFamily="2" charset="-122"/>
              </a:rPr>
              <a:t>网站降权</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降</a:t>
            </a:r>
            <a:r>
              <a:rPr lang="zh-CN" altLang="en-US" sz="2000" b="1" dirty="0">
                <a:latin typeface="华文中宋" panose="02010600040101010101" pitchFamily="2" charset="-122"/>
                <a:ea typeface="华文中宋" panose="02010600040101010101" pitchFamily="2" charset="-122"/>
              </a:rPr>
              <a:t>权的特征</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719" y="5367145"/>
            <a:ext cx="3201169" cy="1711679"/>
          </a:xfrm>
          <a:prstGeom prst="rect">
            <a:avLst/>
          </a:prstGeom>
        </p:spPr>
      </p:pic>
      <p:sp>
        <p:nvSpPr>
          <p:cNvPr id="7" name="文本框 6"/>
          <p:cNvSpPr txBox="1"/>
          <p:nvPr/>
        </p:nvSpPr>
        <p:spPr>
          <a:xfrm>
            <a:off x="1388815" y="2032149"/>
            <a:ext cx="8280920" cy="378565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eaLnBrk="1" hangingPunct="1">
              <a:defRPr/>
            </a:pPr>
            <a:r>
              <a:rPr lang="en-US" altLang="zh-CN" sz="2000" dirty="0">
                <a:solidFill>
                  <a:schemeClr val="tx1"/>
                </a:solidFill>
                <a:latin typeface="+mj-ea"/>
              </a:rPr>
              <a:t>1</a:t>
            </a:r>
            <a:r>
              <a:rPr lang="zh-CN" altLang="en-US" sz="2000" dirty="0">
                <a:solidFill>
                  <a:schemeClr val="tx1"/>
                </a:solidFill>
                <a:latin typeface="+mj-ea"/>
              </a:rPr>
              <a:t>、网站是否近期有修改网站</a:t>
            </a:r>
            <a:r>
              <a:rPr lang="en-US" altLang="zh-CN" sz="2000" dirty="0">
                <a:solidFill>
                  <a:schemeClr val="tx1"/>
                </a:solidFill>
                <a:latin typeface="+mj-ea"/>
              </a:rPr>
              <a:t>title</a:t>
            </a:r>
          </a:p>
          <a:p>
            <a:pPr eaLnBrk="1" hangingPunct="1">
              <a:defRPr/>
            </a:pPr>
            <a:endParaRPr lang="en-US" altLang="zh-CN" sz="2000" dirty="0">
              <a:solidFill>
                <a:schemeClr val="tx1"/>
              </a:solidFill>
              <a:latin typeface="+mj-ea"/>
            </a:endParaRPr>
          </a:p>
          <a:p>
            <a:pPr eaLnBrk="1" hangingPunct="1">
              <a:defRPr/>
            </a:pPr>
            <a:r>
              <a:rPr lang="zh-CN" altLang="en-US" sz="2000" dirty="0">
                <a:solidFill>
                  <a:schemeClr val="tx1"/>
                </a:solidFill>
                <a:latin typeface="+mj-ea"/>
              </a:rPr>
              <a:t>较大幅度修改网站</a:t>
            </a:r>
            <a:r>
              <a:rPr lang="en-US" altLang="zh-CN" sz="2000" dirty="0">
                <a:solidFill>
                  <a:schemeClr val="tx1"/>
                </a:solidFill>
                <a:latin typeface="+mj-ea"/>
              </a:rPr>
              <a:t>title</a:t>
            </a:r>
            <a:r>
              <a:rPr lang="zh-CN" altLang="en-US" sz="2000" dirty="0">
                <a:solidFill>
                  <a:schemeClr val="tx1"/>
                </a:solidFill>
                <a:latin typeface="+mj-ea"/>
              </a:rPr>
              <a:t>是很多网站降权的主要原因，是不是你最近修改了很多网站的</a:t>
            </a:r>
            <a:r>
              <a:rPr lang="en-US" altLang="zh-CN" sz="2000" dirty="0">
                <a:solidFill>
                  <a:schemeClr val="tx1"/>
                </a:solidFill>
                <a:latin typeface="+mj-ea"/>
              </a:rPr>
              <a:t>title</a:t>
            </a:r>
            <a:r>
              <a:rPr lang="zh-CN" altLang="en-US" sz="2000" dirty="0">
                <a:solidFill>
                  <a:schemeClr val="tx1"/>
                </a:solidFill>
                <a:latin typeface="+mj-ea"/>
              </a:rPr>
              <a:t>标签呢？如果是的话，这种一般没有所谓解决方案，多做高质量外链和内容等候一段时间恢复。</a:t>
            </a:r>
            <a:endParaRPr lang="en-US" altLang="zh-CN" sz="2000" dirty="0">
              <a:solidFill>
                <a:schemeClr val="tx1"/>
              </a:solidFill>
              <a:latin typeface="+mj-ea"/>
            </a:endParaRPr>
          </a:p>
          <a:p>
            <a:pPr eaLnBrk="1" hangingPunct="1">
              <a:defRPr/>
            </a:pPr>
            <a:endParaRPr lang="zh-CN" altLang="en-US" sz="2000" dirty="0">
              <a:solidFill>
                <a:schemeClr val="tx1"/>
              </a:solidFill>
              <a:latin typeface="+mj-ea"/>
            </a:endParaRPr>
          </a:p>
          <a:p>
            <a:pPr eaLnBrk="1" hangingPunct="1">
              <a:defRPr/>
            </a:pPr>
            <a:r>
              <a:rPr lang="en-US" altLang="zh-CN" sz="2000" dirty="0">
                <a:solidFill>
                  <a:schemeClr val="tx1"/>
                </a:solidFill>
                <a:latin typeface="+mj-ea"/>
              </a:rPr>
              <a:t>2</a:t>
            </a:r>
            <a:r>
              <a:rPr lang="zh-CN" altLang="en-US" sz="2000" dirty="0">
                <a:solidFill>
                  <a:schemeClr val="tx1"/>
                </a:solidFill>
                <a:latin typeface="+mj-ea"/>
              </a:rPr>
              <a:t>、文章内容是不是采集多了（也就是所谓的原创度太低）</a:t>
            </a:r>
          </a:p>
          <a:p>
            <a:pPr eaLnBrk="1" hangingPunct="1">
              <a:defRPr/>
            </a:pPr>
            <a:endParaRPr lang="zh-CN" altLang="en-US" sz="2000" dirty="0">
              <a:solidFill>
                <a:schemeClr val="tx1"/>
              </a:solidFill>
              <a:latin typeface="+mj-ea"/>
            </a:endParaRPr>
          </a:p>
          <a:p>
            <a:pPr eaLnBrk="1" hangingPunct="1">
              <a:defRPr/>
            </a:pPr>
            <a:r>
              <a:rPr lang="zh-CN" altLang="en-US" sz="2000" dirty="0">
                <a:solidFill>
                  <a:schemeClr val="tx1"/>
                </a:solidFill>
                <a:latin typeface="+mj-ea"/>
              </a:rPr>
              <a:t>大量采集的内容也会让网站降权比较严重，如果你之前没有采集，后面采集多了，这样降权就不划算了，甚至会有刚开始内容质量就很差，过了一个月忽然降权的情况，这种一般前期根本发现不了，所以前期的布局非常重要。</a:t>
            </a:r>
            <a:endParaRPr lang="en-US" altLang="zh-CN" sz="2000" dirty="0">
              <a:solidFill>
                <a:schemeClr val="tx1"/>
              </a:solidFill>
              <a:latin typeface="+mj-ea"/>
            </a:endParaRPr>
          </a:p>
        </p:txBody>
      </p:sp>
    </p:spTree>
    <p:extLst>
      <p:ext uri="{BB962C8B-B14F-4D97-AF65-F5344CB8AC3E}">
        <p14:creationId xmlns:p14="http://schemas.microsoft.com/office/powerpoint/2010/main" val="2953953285"/>
      </p:ext>
    </p:extLst>
  </p:cSld>
  <p:clrMapOvr>
    <a:masterClrMapping/>
  </p:clrMapOvr>
  <p:transition spd="slow" advTm="0">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选词做词做相关、网站结构必须好</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pic>
        <p:nvPicPr>
          <p:cNvPr id="7" name="图片 6"/>
          <p:cNvPicPr>
            <a:picLocks noChangeAspect="1"/>
          </p:cNvPicPr>
          <p:nvPr/>
        </p:nvPicPr>
        <p:blipFill>
          <a:blip r:embed="rId3"/>
          <a:stretch>
            <a:fillRect/>
          </a:stretch>
        </p:blipFill>
        <p:spPr>
          <a:xfrm>
            <a:off x="812751" y="4047052"/>
            <a:ext cx="4361905" cy="1561905"/>
          </a:xfrm>
          <a:prstGeom prst="rect">
            <a:avLst/>
          </a:prstGeom>
        </p:spPr>
        <p:style>
          <a:lnRef idx="0">
            <a:schemeClr val="accent3"/>
          </a:lnRef>
          <a:fillRef idx="3">
            <a:schemeClr val="accent3"/>
          </a:fillRef>
          <a:effectRef idx="3">
            <a:schemeClr val="accent3"/>
          </a:effectRef>
          <a:fontRef idx="minor">
            <a:schemeClr val="lt1"/>
          </a:fontRef>
        </p:style>
      </p:pic>
      <p:sp>
        <p:nvSpPr>
          <p:cNvPr id="9" name="文本框 8"/>
          <p:cNvSpPr txBox="1"/>
          <p:nvPr/>
        </p:nvSpPr>
        <p:spPr>
          <a:xfrm>
            <a:off x="812751" y="5992589"/>
            <a:ext cx="6336704" cy="369332"/>
          </a:xfrm>
          <a:prstGeom prst="rect">
            <a:avLst/>
          </a:prstGeom>
          <a:noFill/>
        </p:spPr>
        <p:txBody>
          <a:bodyPr wrap="square" rtlCol="0">
            <a:spAutoFit/>
          </a:bodyPr>
          <a:lstStyle/>
          <a:p>
            <a:r>
              <a:rPr lang="zh-CN" altLang="en-US" b="1" dirty="0"/>
              <a:t>三个主词：</a:t>
            </a:r>
            <a:r>
              <a:rPr lang="en-US" altLang="zh-CN" b="1" dirty="0"/>
              <a:t>LCR</a:t>
            </a:r>
            <a:r>
              <a:rPr lang="zh-CN" altLang="en-US" b="1" dirty="0"/>
              <a:t>数字电桥</a:t>
            </a:r>
            <a:r>
              <a:rPr lang="en-US" altLang="zh-CN" b="1" dirty="0"/>
              <a:t>_</a:t>
            </a:r>
            <a:r>
              <a:rPr lang="zh-CN" altLang="en-US" b="1" dirty="0"/>
              <a:t>多路电阻测试仪</a:t>
            </a:r>
            <a:r>
              <a:rPr lang="en-US" altLang="zh-CN" b="1" dirty="0"/>
              <a:t>_</a:t>
            </a:r>
            <a:r>
              <a:rPr lang="zh-CN" altLang="en-US" b="1" dirty="0"/>
              <a:t>压敏电阻测试</a:t>
            </a:r>
            <a:r>
              <a:rPr lang="zh-CN" altLang="en-US" b="1" dirty="0" smtClean="0"/>
              <a:t>仪</a:t>
            </a:r>
            <a:endParaRPr lang="zh-CN" altLang="en-US" b="1" dirty="0"/>
          </a:p>
        </p:txBody>
      </p:sp>
      <p:sp>
        <p:nvSpPr>
          <p:cNvPr id="15" name="文本框 14"/>
          <p:cNvSpPr txBox="1"/>
          <p:nvPr/>
        </p:nvSpPr>
        <p:spPr>
          <a:xfrm>
            <a:off x="7832031" y="1192163"/>
            <a:ext cx="4680520" cy="307777"/>
          </a:xfrm>
          <a:prstGeom prst="rect">
            <a:avLst/>
          </a:prstGeom>
          <a:noFill/>
        </p:spPr>
        <p:txBody>
          <a:bodyPr wrap="square" rtlCol="0">
            <a:spAutoFit/>
          </a:bodyPr>
          <a:lstStyle/>
          <a:p>
            <a:r>
              <a:rPr lang="zh-CN" altLang="en-US" sz="1400" b="1" dirty="0" smtClean="0"/>
              <a:t>域名</a:t>
            </a:r>
            <a:r>
              <a:rPr lang="zh-CN" altLang="en-US" sz="1400" b="1" dirty="0"/>
              <a:t>：</a:t>
            </a:r>
            <a:r>
              <a:rPr lang="en-US" altLang="zh-CN" sz="1400" b="1" dirty="0" smtClean="0">
                <a:hlinkClick r:id="rId4"/>
              </a:rPr>
              <a:t>www.czhgdz.com</a:t>
            </a:r>
            <a:r>
              <a:rPr lang="en-US" altLang="zh-CN" sz="1400" b="1" dirty="0" smtClean="0"/>
              <a:t>   </a:t>
            </a:r>
            <a:r>
              <a:rPr lang="zh-CN" altLang="en-US" sz="1400" b="1" dirty="0" smtClean="0"/>
              <a:t>常州</a:t>
            </a:r>
            <a:r>
              <a:rPr lang="zh-CN" altLang="en-US" sz="1400" b="1" dirty="0"/>
              <a:t>市汇高电子</a:t>
            </a:r>
            <a:r>
              <a:rPr lang="zh-CN" altLang="en-US" sz="1400" b="1" dirty="0" smtClean="0"/>
              <a:t>有限公司</a:t>
            </a:r>
            <a:endParaRPr lang="zh-CN" altLang="en-US" sz="1400" b="1" dirty="0"/>
          </a:p>
        </p:txBody>
      </p:sp>
      <p:sp>
        <p:nvSpPr>
          <p:cNvPr id="13" name="文本框 12"/>
          <p:cNvSpPr txBox="1"/>
          <p:nvPr/>
        </p:nvSpPr>
        <p:spPr>
          <a:xfrm>
            <a:off x="5781303" y="4480421"/>
            <a:ext cx="2592288" cy="923330"/>
          </a:xfrm>
          <a:prstGeom prst="rect">
            <a:avLst/>
          </a:prstGeom>
          <a:noFill/>
        </p:spPr>
        <p:txBody>
          <a:bodyPr wrap="square" rtlCol="0">
            <a:spAutoFit/>
          </a:bodyPr>
          <a:lstStyle/>
          <a:p>
            <a:r>
              <a:rPr lang="zh-CN" altLang="en-US" dirty="0" smtClean="0"/>
              <a:t>密度需要做到一定的度，在网站所有页面都必须出现这些关键词</a:t>
            </a:r>
            <a:endParaRPr lang="zh-CN" altLang="en-US" dirty="0"/>
          </a:p>
        </p:txBody>
      </p:sp>
      <p:pic>
        <p:nvPicPr>
          <p:cNvPr id="17" name="图片 16"/>
          <p:cNvPicPr>
            <a:picLocks noChangeAspect="1"/>
          </p:cNvPicPr>
          <p:nvPr/>
        </p:nvPicPr>
        <p:blipFill>
          <a:blip r:embed="rId5"/>
          <a:stretch>
            <a:fillRect/>
          </a:stretch>
        </p:blipFill>
        <p:spPr>
          <a:xfrm>
            <a:off x="6645399" y="2826900"/>
            <a:ext cx="5679414" cy="1304762"/>
          </a:xfrm>
          <a:prstGeom prst="rect">
            <a:avLst/>
          </a:prstGeom>
        </p:spPr>
      </p:pic>
      <p:pic>
        <p:nvPicPr>
          <p:cNvPr id="18" name="图片 17"/>
          <p:cNvPicPr>
            <a:picLocks noChangeAspect="1"/>
          </p:cNvPicPr>
          <p:nvPr/>
        </p:nvPicPr>
        <p:blipFill>
          <a:blip r:embed="rId6"/>
          <a:stretch>
            <a:fillRect/>
          </a:stretch>
        </p:blipFill>
        <p:spPr>
          <a:xfrm>
            <a:off x="725256" y="2104157"/>
            <a:ext cx="7110198" cy="1512168"/>
          </a:xfrm>
          <a:prstGeom prst="rect">
            <a:avLst/>
          </a:prstGeom>
        </p:spPr>
        <p:style>
          <a:lnRef idx="0">
            <a:schemeClr val="accent3"/>
          </a:lnRef>
          <a:fillRef idx="3">
            <a:schemeClr val="accent3"/>
          </a:fillRef>
          <a:effectRef idx="3">
            <a:schemeClr val="accent3"/>
          </a:effectRef>
          <a:fontRef idx="minor">
            <a:schemeClr val="lt1"/>
          </a:fontRef>
        </p:style>
      </p:pic>
      <p:sp>
        <p:nvSpPr>
          <p:cNvPr id="19" name="文本框 18"/>
          <p:cNvSpPr txBox="1"/>
          <p:nvPr/>
        </p:nvSpPr>
        <p:spPr>
          <a:xfrm>
            <a:off x="9309695" y="4480421"/>
            <a:ext cx="2664296" cy="646331"/>
          </a:xfrm>
          <a:prstGeom prst="rect">
            <a:avLst/>
          </a:prstGeom>
          <a:noFill/>
        </p:spPr>
        <p:txBody>
          <a:bodyPr wrap="square" rtlCol="0">
            <a:spAutoFit/>
          </a:bodyPr>
          <a:lstStyle/>
          <a:p>
            <a:r>
              <a:rPr lang="en-US" altLang="zh-CN" dirty="0" smtClean="0"/>
              <a:t>6</a:t>
            </a:r>
            <a:r>
              <a:rPr lang="zh-CN" altLang="en-US" dirty="0" smtClean="0"/>
              <a:t>个相关词：选择好主词及其相关词</a:t>
            </a:r>
            <a:endParaRPr lang="zh-CN" altLang="en-US" dirty="0"/>
          </a:p>
        </p:txBody>
      </p:sp>
    </p:spTree>
    <p:extLst>
      <p:ext uri="{BB962C8B-B14F-4D97-AF65-F5344CB8AC3E}">
        <p14:creationId xmlns:p14="http://schemas.microsoft.com/office/powerpoint/2010/main" val="1298854841"/>
      </p:ext>
    </p:extLst>
  </p:cSld>
  <p:clrMapOvr>
    <a:masterClrMapping/>
  </p:clrMapOvr>
  <p:transition spd="slow" advTm="0">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选词做词做相关、网站结构必须好</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9" name="文本框 8"/>
          <p:cNvSpPr txBox="1"/>
          <p:nvPr/>
        </p:nvSpPr>
        <p:spPr>
          <a:xfrm>
            <a:off x="7832031" y="1192163"/>
            <a:ext cx="4680520" cy="307777"/>
          </a:xfrm>
          <a:prstGeom prst="rect">
            <a:avLst/>
          </a:prstGeom>
          <a:noFill/>
        </p:spPr>
        <p:txBody>
          <a:bodyPr wrap="square" rtlCol="0">
            <a:spAutoFit/>
          </a:bodyPr>
          <a:lstStyle/>
          <a:p>
            <a:r>
              <a:rPr lang="zh-CN" altLang="en-US" sz="1400" b="1" dirty="0" smtClean="0"/>
              <a:t>域名</a:t>
            </a:r>
            <a:r>
              <a:rPr lang="zh-CN" altLang="en-US" sz="1400" b="1" dirty="0"/>
              <a:t>：</a:t>
            </a:r>
            <a:r>
              <a:rPr lang="en-US" altLang="zh-CN" sz="1400" b="1" dirty="0" smtClean="0">
                <a:hlinkClick r:id="rId3"/>
              </a:rPr>
              <a:t>www.czhgdz.com</a:t>
            </a:r>
            <a:r>
              <a:rPr lang="en-US" altLang="zh-CN" sz="1400" b="1" dirty="0" smtClean="0"/>
              <a:t>   </a:t>
            </a:r>
            <a:r>
              <a:rPr lang="zh-CN" altLang="en-US" sz="1400" b="1" dirty="0" smtClean="0"/>
              <a:t>常州</a:t>
            </a:r>
            <a:r>
              <a:rPr lang="zh-CN" altLang="en-US" sz="1400" b="1" dirty="0"/>
              <a:t>市汇高电子</a:t>
            </a:r>
            <a:r>
              <a:rPr lang="zh-CN" altLang="en-US" sz="1400" b="1" dirty="0" smtClean="0"/>
              <a:t>有限公司</a:t>
            </a:r>
            <a:endParaRPr lang="zh-CN" altLang="en-US" sz="1400" b="1" dirty="0"/>
          </a:p>
        </p:txBody>
      </p:sp>
      <p:sp>
        <p:nvSpPr>
          <p:cNvPr id="2" name="文本框 1"/>
          <p:cNvSpPr txBox="1"/>
          <p:nvPr/>
        </p:nvSpPr>
        <p:spPr>
          <a:xfrm>
            <a:off x="1316807" y="1766625"/>
            <a:ext cx="4941802" cy="307777"/>
          </a:xfrm>
          <a:prstGeom prst="rect">
            <a:avLst/>
          </a:prstGeom>
          <a:noFill/>
        </p:spPr>
        <p:txBody>
          <a:bodyPr wrap="none" rtlCol="0">
            <a:spAutoFit/>
          </a:bodyPr>
          <a:lstStyle/>
          <a:p>
            <a:r>
              <a:rPr lang="zh-CN" altLang="en-US" sz="1400" b="1" dirty="0"/>
              <a:t>三个主词：</a:t>
            </a:r>
            <a:r>
              <a:rPr lang="en-US" altLang="zh-CN" sz="1400" b="1" dirty="0"/>
              <a:t>LCR</a:t>
            </a:r>
            <a:r>
              <a:rPr lang="zh-CN" altLang="en-US" sz="1400" b="1" dirty="0"/>
              <a:t>数字电桥、多路电阻测试仪、压敏电阻测试仪</a:t>
            </a:r>
            <a:endParaRPr lang="zh-CN" altLang="en-US" sz="1400" dirty="0"/>
          </a:p>
        </p:txBody>
      </p:sp>
      <p:pic>
        <p:nvPicPr>
          <p:cNvPr id="3" name="图片 2"/>
          <p:cNvPicPr>
            <a:picLocks noChangeAspect="1"/>
          </p:cNvPicPr>
          <p:nvPr/>
        </p:nvPicPr>
        <p:blipFill>
          <a:blip r:embed="rId4"/>
          <a:stretch>
            <a:fillRect/>
          </a:stretch>
        </p:blipFill>
        <p:spPr>
          <a:xfrm>
            <a:off x="1028775" y="2441705"/>
            <a:ext cx="10619048" cy="4895238"/>
          </a:xfrm>
          <a:prstGeom prst="rect">
            <a:avLst/>
          </a:prstGeom>
        </p:spPr>
      </p:pic>
      <p:pic>
        <p:nvPicPr>
          <p:cNvPr id="12" name="图片 11"/>
          <p:cNvPicPr>
            <a:picLocks noChangeAspect="1"/>
          </p:cNvPicPr>
          <p:nvPr/>
        </p:nvPicPr>
        <p:blipFill>
          <a:blip r:embed="rId5"/>
          <a:stretch>
            <a:fillRect/>
          </a:stretch>
        </p:blipFill>
        <p:spPr>
          <a:xfrm>
            <a:off x="5564323" y="4879368"/>
            <a:ext cx="6931129" cy="2304256"/>
          </a:xfrm>
          <a:prstGeom prst="rect">
            <a:avLst/>
          </a:prstGeom>
        </p:spPr>
      </p:pic>
    </p:spTree>
    <p:extLst>
      <p:ext uri="{BB962C8B-B14F-4D97-AF65-F5344CB8AC3E}">
        <p14:creationId xmlns:p14="http://schemas.microsoft.com/office/powerpoint/2010/main" val="2483194249"/>
      </p:ext>
    </p:extLst>
  </p:cSld>
  <p:clrMapOvr>
    <a:masterClrMapping/>
  </p:clrMapOvr>
  <p:transition spd="slow" advTm="0">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a:solidFill>
                  <a:srgbClr val="FFFFFF"/>
                </a:solidFill>
                <a:latin typeface="Arial" panose="020B0604020202020204" pitchFamily="34" charset="0"/>
                <a:ea typeface="微软雅黑" panose="020B0503020204020204" pitchFamily="34" charset="-122"/>
              </a:rPr>
              <a:t>结合选词做站</a:t>
            </a:r>
            <a:r>
              <a:rPr lang="zh-CN" altLang="en-US" sz="2000" dirty="0" smtClean="0">
                <a:solidFill>
                  <a:srgbClr val="FFFFFF"/>
                </a:solidFill>
                <a:latin typeface="Arial" panose="020B0604020202020204" pitchFamily="34" charset="0"/>
                <a:ea typeface="微软雅黑" panose="020B0503020204020204" pitchFamily="34" charset="-122"/>
              </a:rPr>
              <a:t>，找到符合百度喜欢的相关度</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3" name="文本框 2"/>
          <p:cNvSpPr txBox="1"/>
          <p:nvPr/>
        </p:nvSpPr>
        <p:spPr>
          <a:xfrm>
            <a:off x="7667540" y="4280226"/>
            <a:ext cx="4680520"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CN" altLang="en-US" sz="2000" dirty="0" smtClean="0"/>
              <a:t>选择关键词的时候我们需要注意，选择主词、产品分类、产品词等需要本身就有相关度，比如百度底部的相关搜索、百度下拉等</a:t>
            </a:r>
            <a:endParaRPr lang="zh-CN" altLang="en-US" sz="2000" dirty="0"/>
          </a:p>
        </p:txBody>
      </p:sp>
      <p:pic>
        <p:nvPicPr>
          <p:cNvPr id="5" name="图片 4"/>
          <p:cNvPicPr>
            <a:picLocks noChangeAspect="1"/>
          </p:cNvPicPr>
          <p:nvPr/>
        </p:nvPicPr>
        <p:blipFill>
          <a:blip r:embed="rId3"/>
          <a:stretch>
            <a:fillRect/>
          </a:stretch>
        </p:blipFill>
        <p:spPr>
          <a:xfrm>
            <a:off x="1100783" y="1816125"/>
            <a:ext cx="5247619" cy="5180952"/>
          </a:xfrm>
          <a:prstGeom prst="rect">
            <a:avLst/>
          </a:prstGeom>
        </p:spPr>
      </p:pic>
      <p:pic>
        <p:nvPicPr>
          <p:cNvPr id="7" name="图片 6"/>
          <p:cNvPicPr>
            <a:picLocks noChangeAspect="1"/>
          </p:cNvPicPr>
          <p:nvPr/>
        </p:nvPicPr>
        <p:blipFill>
          <a:blip r:embed="rId4"/>
          <a:stretch>
            <a:fillRect/>
          </a:stretch>
        </p:blipFill>
        <p:spPr>
          <a:xfrm>
            <a:off x="6807789" y="2248173"/>
            <a:ext cx="5704762" cy="1380952"/>
          </a:xfrm>
          <a:prstGeom prst="rect">
            <a:avLst/>
          </a:prstGeom>
        </p:spPr>
      </p:pic>
    </p:spTree>
    <p:extLst>
      <p:ext uri="{BB962C8B-B14F-4D97-AF65-F5344CB8AC3E}">
        <p14:creationId xmlns:p14="http://schemas.microsoft.com/office/powerpoint/2010/main" val="1375413132"/>
      </p:ext>
    </p:extLst>
  </p:cSld>
  <p:clrMapOvr>
    <a:masterClrMapping/>
  </p:clrMapOvr>
  <p:transition spd="slow" advTm="0">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a:solidFill>
                  <a:srgbClr val="FFFFFF"/>
                </a:solidFill>
                <a:latin typeface="Arial" panose="020B0604020202020204" pitchFamily="34" charset="0"/>
                <a:ea typeface="微软雅黑" panose="020B0503020204020204" pitchFamily="34" charset="-122"/>
              </a:rPr>
              <a:t>结合选词做站</a:t>
            </a:r>
            <a:r>
              <a:rPr lang="zh-CN" altLang="en-US" sz="2000" dirty="0" smtClean="0">
                <a:solidFill>
                  <a:srgbClr val="FFFFFF"/>
                </a:solidFill>
                <a:latin typeface="Arial" panose="020B0604020202020204" pitchFamily="34" charset="0"/>
                <a:ea typeface="微软雅黑" panose="020B0503020204020204" pitchFamily="34" charset="-122"/>
              </a:rPr>
              <a:t>，找到符合百度喜欢的相关度</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grpSp>
        <p:nvGrpSpPr>
          <p:cNvPr id="8" name="组合 2"/>
          <p:cNvGrpSpPr>
            <a:grpSpLocks/>
          </p:cNvGrpSpPr>
          <p:nvPr/>
        </p:nvGrpSpPr>
        <p:grpSpPr bwMode="auto">
          <a:xfrm>
            <a:off x="1736797" y="1887190"/>
            <a:ext cx="2006600" cy="2078038"/>
            <a:chOff x="1852010" y="2693117"/>
            <a:chExt cx="1395236" cy="1444341"/>
          </a:xfrm>
        </p:grpSpPr>
        <p:grpSp>
          <p:nvGrpSpPr>
            <p:cNvPr id="9" name="组合 1"/>
            <p:cNvGrpSpPr>
              <a:grpSpLocks/>
            </p:cNvGrpSpPr>
            <p:nvPr/>
          </p:nvGrpSpPr>
          <p:grpSpPr bwMode="auto">
            <a:xfrm>
              <a:off x="1852010" y="2870882"/>
              <a:ext cx="1395236" cy="1266576"/>
              <a:chOff x="1852010" y="2870882"/>
              <a:chExt cx="1395236" cy="1266576"/>
            </a:xfrm>
          </p:grpSpPr>
          <p:sp>
            <p:nvSpPr>
              <p:cNvPr id="24" name="Freeform 61"/>
              <p:cNvSpPr>
                <a:spLocks/>
              </p:cNvSpPr>
              <p:nvPr/>
            </p:nvSpPr>
            <p:spPr bwMode="auto">
              <a:xfrm>
                <a:off x="1913824" y="2880694"/>
                <a:ext cx="1333422" cy="1256764"/>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ffectLst>
                <a:outerShdw blurRad="50800" dist="38100" dir="2700000" algn="tl" rotWithShape="0">
                  <a:prstClr val="black">
                    <a:alpha val="40000"/>
                  </a:prstClr>
                </a:outerShdw>
              </a:effectLst>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5" name="Freeform 62"/>
              <p:cNvSpPr>
                <a:spLocks/>
              </p:cNvSpPr>
              <p:nvPr/>
            </p:nvSpPr>
            <p:spPr bwMode="auto">
              <a:xfrm>
                <a:off x="1852010" y="2870764"/>
                <a:ext cx="1320176" cy="122807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nvGrpSpPr>
            <p:cNvPr id="10" name="Group 105"/>
            <p:cNvGrpSpPr>
              <a:grpSpLocks/>
            </p:cNvGrpSpPr>
            <p:nvPr/>
          </p:nvGrpSpPr>
          <p:grpSpPr bwMode="auto">
            <a:xfrm>
              <a:off x="2423496" y="2693316"/>
              <a:ext cx="277648" cy="291718"/>
              <a:chOff x="1088" y="998"/>
              <a:chExt cx="296" cy="311"/>
            </a:xfrm>
            <a:effectLst>
              <a:outerShdw blurRad="50800" dist="38100" dir="2700000" algn="tl" rotWithShape="0">
                <a:prstClr val="black">
                  <a:alpha val="40000"/>
                </a:prstClr>
              </a:outerShdw>
            </a:effectLst>
          </p:grpSpPr>
          <p:sp>
            <p:nvSpPr>
              <p:cNvPr id="12" name="Line 106"/>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13" name="Line 107"/>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15" name="Freeform 108"/>
              <p:cNvSpPr>
                <a:spLocks/>
              </p:cNvSpPr>
              <p:nvPr/>
            </p:nvSpPr>
            <p:spPr bwMode="auto">
              <a:xfrm>
                <a:off x="1093" y="1200"/>
                <a:ext cx="104" cy="109"/>
              </a:xfrm>
              <a:custGeom>
                <a:avLst/>
                <a:gdLst/>
                <a:ahLst/>
                <a:cxnLst>
                  <a:cxn ang="0">
                    <a:pos x="3" y="144"/>
                  </a:cxn>
                  <a:cxn ang="0">
                    <a:pos x="104" y="0"/>
                  </a:cxn>
                  <a:cxn ang="0">
                    <a:pos x="104" y="36"/>
                  </a:cxn>
                  <a:cxn ang="0">
                    <a:pos x="154" y="56"/>
                  </a:cxn>
                  <a:cxn ang="0">
                    <a:pos x="161" y="52"/>
                  </a:cxn>
                  <a:cxn ang="0">
                    <a:pos x="26" y="164"/>
                  </a:cxn>
                  <a:cxn ang="0">
                    <a:pos x="23" y="166"/>
                  </a:cxn>
                  <a:cxn ang="0">
                    <a:pos x="3" y="158"/>
                  </a:cxn>
                  <a:cxn ang="0">
                    <a:pos x="3" y="144"/>
                  </a:cxn>
                </a:cxnLst>
                <a:rect l="0" t="0" r="r" b="b"/>
                <a:pathLst>
                  <a:path w="161" h="169">
                    <a:moveTo>
                      <a:pt x="3" y="144"/>
                    </a:moveTo>
                    <a:cubicBezTo>
                      <a:pt x="104" y="0"/>
                      <a:pt x="104" y="0"/>
                      <a:pt x="104" y="0"/>
                    </a:cubicBezTo>
                    <a:cubicBezTo>
                      <a:pt x="97" y="9"/>
                      <a:pt x="97" y="23"/>
                      <a:pt x="104" y="36"/>
                    </a:cubicBezTo>
                    <a:cubicBezTo>
                      <a:pt x="114" y="54"/>
                      <a:pt x="137" y="63"/>
                      <a:pt x="154" y="56"/>
                    </a:cubicBezTo>
                    <a:cubicBezTo>
                      <a:pt x="156" y="55"/>
                      <a:pt x="159" y="54"/>
                      <a:pt x="161" y="52"/>
                    </a:cubicBezTo>
                    <a:cubicBezTo>
                      <a:pt x="26" y="164"/>
                      <a:pt x="26" y="164"/>
                      <a:pt x="26" y="164"/>
                    </a:cubicBezTo>
                    <a:cubicBezTo>
                      <a:pt x="25" y="165"/>
                      <a:pt x="24" y="165"/>
                      <a:pt x="23" y="166"/>
                    </a:cubicBezTo>
                    <a:cubicBezTo>
                      <a:pt x="16" y="169"/>
                      <a:pt x="7" y="165"/>
                      <a:pt x="3" y="158"/>
                    </a:cubicBezTo>
                    <a:cubicBezTo>
                      <a:pt x="0" y="153"/>
                      <a:pt x="1" y="147"/>
                      <a:pt x="3" y="144"/>
                    </a:cubicBezTo>
                  </a:path>
                </a:pathLst>
              </a:custGeom>
              <a:gradFill rotWithShape="1">
                <a:gsLst>
                  <a:gs pos="0">
                    <a:srgbClr val="808080"/>
                  </a:gs>
                  <a:gs pos="100000">
                    <a:srgbClr val="808080">
                      <a:gamma/>
                      <a:tint val="57255"/>
                      <a:invGamma/>
                    </a:srgbClr>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6" name="Freeform 109"/>
              <p:cNvSpPr>
                <a:spLocks/>
              </p:cNvSpPr>
              <p:nvPr/>
            </p:nvSpPr>
            <p:spPr bwMode="auto">
              <a:xfrm>
                <a:off x="1088" y="1083"/>
                <a:ext cx="218" cy="220"/>
              </a:xfrm>
              <a:custGeom>
                <a:avLst/>
                <a:gdLst/>
                <a:ahLst/>
                <a:cxnLst>
                  <a:cxn ang="0">
                    <a:pos x="331" y="134"/>
                  </a:cxn>
                  <a:cxn ang="0">
                    <a:pos x="312" y="86"/>
                  </a:cxn>
                  <a:cxn ang="0">
                    <a:pos x="259" y="29"/>
                  </a:cxn>
                  <a:cxn ang="0">
                    <a:pos x="186" y="2"/>
                  </a:cxn>
                  <a:cxn ang="0">
                    <a:pos x="147" y="2"/>
                  </a:cxn>
                  <a:cxn ang="0">
                    <a:pos x="131" y="5"/>
                  </a:cxn>
                  <a:cxn ang="0">
                    <a:pos x="107" y="12"/>
                  </a:cxn>
                  <a:cxn ang="0">
                    <a:pos x="75" y="29"/>
                  </a:cxn>
                  <a:cxn ang="0">
                    <a:pos x="65" y="36"/>
                  </a:cxn>
                  <a:cxn ang="0">
                    <a:pos x="57" y="43"/>
                  </a:cxn>
                  <a:cxn ang="0">
                    <a:pos x="48" y="51"/>
                  </a:cxn>
                  <a:cxn ang="0">
                    <a:pos x="47" y="52"/>
                  </a:cxn>
                  <a:cxn ang="0">
                    <a:pos x="48" y="51"/>
                  </a:cxn>
                  <a:cxn ang="0">
                    <a:pos x="35" y="223"/>
                  </a:cxn>
                  <a:cxn ang="0">
                    <a:pos x="249" y="310"/>
                  </a:cxn>
                  <a:cxn ang="0">
                    <a:pos x="293" y="277"/>
                  </a:cxn>
                  <a:cxn ang="0">
                    <a:pos x="293" y="278"/>
                  </a:cxn>
                  <a:cxn ang="0">
                    <a:pos x="293" y="277"/>
                  </a:cxn>
                  <a:cxn ang="0">
                    <a:pos x="299" y="271"/>
                  </a:cxn>
                  <a:cxn ang="0">
                    <a:pos x="307" y="259"/>
                  </a:cxn>
                  <a:cxn ang="0">
                    <a:pos x="321" y="232"/>
                  </a:cxn>
                  <a:cxn ang="0">
                    <a:pos x="333" y="187"/>
                  </a:cxn>
                  <a:cxn ang="0">
                    <a:pos x="331" y="134"/>
                  </a:cxn>
                </a:cxnLst>
                <a:rect l="0" t="0" r="r" b="b"/>
                <a:pathLst>
                  <a:path w="336" h="340">
                    <a:moveTo>
                      <a:pt x="331" y="134"/>
                    </a:moveTo>
                    <a:cubicBezTo>
                      <a:pt x="329" y="128"/>
                      <a:pt x="325" y="110"/>
                      <a:pt x="312" y="86"/>
                    </a:cubicBezTo>
                    <a:cubicBezTo>
                      <a:pt x="306" y="76"/>
                      <a:pt x="291" y="50"/>
                      <a:pt x="259" y="29"/>
                    </a:cubicBezTo>
                    <a:cubicBezTo>
                      <a:pt x="227" y="7"/>
                      <a:pt x="197" y="4"/>
                      <a:pt x="186" y="2"/>
                    </a:cubicBezTo>
                    <a:cubicBezTo>
                      <a:pt x="184" y="2"/>
                      <a:pt x="166" y="0"/>
                      <a:pt x="147" y="2"/>
                    </a:cubicBezTo>
                    <a:cubicBezTo>
                      <a:pt x="131" y="5"/>
                      <a:pt x="131" y="5"/>
                      <a:pt x="131" y="5"/>
                    </a:cubicBezTo>
                    <a:cubicBezTo>
                      <a:pt x="124" y="7"/>
                      <a:pt x="114" y="10"/>
                      <a:pt x="107" y="12"/>
                    </a:cubicBezTo>
                    <a:cubicBezTo>
                      <a:pt x="107" y="12"/>
                      <a:pt x="91" y="18"/>
                      <a:pt x="75" y="29"/>
                    </a:cubicBezTo>
                    <a:cubicBezTo>
                      <a:pt x="72" y="31"/>
                      <a:pt x="68" y="34"/>
                      <a:pt x="65" y="36"/>
                    </a:cubicBezTo>
                    <a:cubicBezTo>
                      <a:pt x="62" y="38"/>
                      <a:pt x="60" y="40"/>
                      <a:pt x="57" y="43"/>
                    </a:cubicBezTo>
                    <a:cubicBezTo>
                      <a:pt x="54" y="45"/>
                      <a:pt x="51" y="48"/>
                      <a:pt x="48" y="51"/>
                    </a:cubicBezTo>
                    <a:cubicBezTo>
                      <a:pt x="48" y="51"/>
                      <a:pt x="47" y="52"/>
                      <a:pt x="47" y="52"/>
                    </a:cubicBezTo>
                    <a:cubicBezTo>
                      <a:pt x="47" y="52"/>
                      <a:pt x="47" y="51"/>
                      <a:pt x="48" y="51"/>
                    </a:cubicBezTo>
                    <a:cubicBezTo>
                      <a:pt x="7" y="93"/>
                      <a:pt x="0" y="161"/>
                      <a:pt x="35" y="223"/>
                    </a:cubicBezTo>
                    <a:cubicBezTo>
                      <a:pt x="80" y="302"/>
                      <a:pt x="175" y="340"/>
                      <a:pt x="249" y="310"/>
                    </a:cubicBezTo>
                    <a:cubicBezTo>
                      <a:pt x="267" y="302"/>
                      <a:pt x="281" y="291"/>
                      <a:pt x="293" y="277"/>
                    </a:cubicBezTo>
                    <a:cubicBezTo>
                      <a:pt x="293" y="278"/>
                      <a:pt x="293" y="278"/>
                      <a:pt x="293" y="278"/>
                    </a:cubicBezTo>
                    <a:cubicBezTo>
                      <a:pt x="293" y="278"/>
                      <a:pt x="293" y="278"/>
                      <a:pt x="293" y="277"/>
                    </a:cubicBezTo>
                    <a:cubicBezTo>
                      <a:pt x="295" y="275"/>
                      <a:pt x="297" y="273"/>
                      <a:pt x="299" y="271"/>
                    </a:cubicBezTo>
                    <a:cubicBezTo>
                      <a:pt x="302" y="267"/>
                      <a:pt x="305" y="263"/>
                      <a:pt x="307" y="259"/>
                    </a:cubicBezTo>
                    <a:cubicBezTo>
                      <a:pt x="315" y="246"/>
                      <a:pt x="317" y="242"/>
                      <a:pt x="321" y="232"/>
                    </a:cubicBezTo>
                    <a:cubicBezTo>
                      <a:pt x="321" y="232"/>
                      <a:pt x="330" y="211"/>
                      <a:pt x="333" y="187"/>
                    </a:cubicBezTo>
                    <a:cubicBezTo>
                      <a:pt x="334" y="178"/>
                      <a:pt x="336" y="160"/>
                      <a:pt x="331" y="134"/>
                    </a:cubicBezTo>
                    <a:close/>
                  </a:path>
                </a:pathLst>
              </a:custGeom>
              <a:gradFill rotWithShape="1">
                <a:gsLst>
                  <a:gs pos="0">
                    <a:srgbClr val="183A67"/>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7" name="Freeform 110"/>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8" name="Freeform 111"/>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9" name="Freeform 112"/>
              <p:cNvSpPr>
                <a:spLocks/>
              </p:cNvSpPr>
              <p:nvPr/>
            </p:nvSpPr>
            <p:spPr bwMode="auto">
              <a:xfrm>
                <a:off x="1213" y="998"/>
                <a:ext cx="167" cy="172"/>
              </a:xfrm>
              <a:custGeom>
                <a:avLst/>
                <a:gdLst/>
                <a:ahLst/>
                <a:cxnLst>
                  <a:cxn ang="0">
                    <a:pos x="32" y="48"/>
                  </a:cxn>
                  <a:cxn ang="0">
                    <a:pos x="66" y="24"/>
                  </a:cxn>
                  <a:cxn ang="0">
                    <a:pos x="232" y="91"/>
                  </a:cxn>
                  <a:cxn ang="0">
                    <a:pos x="133" y="160"/>
                  </a:cxn>
                  <a:cxn ang="0">
                    <a:pos x="59" y="130"/>
                  </a:cxn>
                  <a:cxn ang="0">
                    <a:pos x="41" y="199"/>
                  </a:cxn>
                  <a:cxn ang="0">
                    <a:pos x="115" y="229"/>
                  </a:cxn>
                  <a:cxn ang="0">
                    <a:pos x="133" y="160"/>
                  </a:cxn>
                  <a:cxn ang="0">
                    <a:pos x="232" y="91"/>
                  </a:cxn>
                  <a:cxn ang="0">
                    <a:pos x="222" y="223"/>
                  </a:cxn>
                  <a:cxn ang="0">
                    <a:pos x="154" y="260"/>
                  </a:cxn>
                  <a:cxn ang="0">
                    <a:pos x="80" y="253"/>
                  </a:cxn>
                  <a:cxn ang="0">
                    <a:pos x="22" y="205"/>
                  </a:cxn>
                  <a:cxn ang="0">
                    <a:pos x="0" y="131"/>
                  </a:cxn>
                  <a:cxn ang="0">
                    <a:pos x="8" y="88"/>
                  </a:cxn>
                  <a:cxn ang="0">
                    <a:pos x="32" y="48"/>
                  </a:cxn>
                </a:cxnLst>
                <a:rect l="0" t="0" r="r" b="b"/>
                <a:pathLst>
                  <a:path w="259" h="267">
                    <a:moveTo>
                      <a:pt x="32" y="48"/>
                    </a:moveTo>
                    <a:cubicBezTo>
                      <a:pt x="41" y="38"/>
                      <a:pt x="53" y="29"/>
                      <a:pt x="66" y="24"/>
                    </a:cubicBezTo>
                    <a:cubicBezTo>
                      <a:pt x="123" y="0"/>
                      <a:pt x="197" y="30"/>
                      <a:pt x="232" y="91"/>
                    </a:cubicBezTo>
                    <a:cubicBezTo>
                      <a:pt x="213" y="111"/>
                      <a:pt x="174" y="138"/>
                      <a:pt x="133" y="160"/>
                    </a:cubicBezTo>
                    <a:cubicBezTo>
                      <a:pt x="117" y="133"/>
                      <a:pt x="84" y="119"/>
                      <a:pt x="59" y="130"/>
                    </a:cubicBezTo>
                    <a:cubicBezTo>
                      <a:pt x="33" y="141"/>
                      <a:pt x="25" y="172"/>
                      <a:pt x="41" y="199"/>
                    </a:cubicBezTo>
                    <a:cubicBezTo>
                      <a:pt x="56" y="226"/>
                      <a:pt x="90" y="240"/>
                      <a:pt x="115" y="229"/>
                    </a:cubicBezTo>
                    <a:cubicBezTo>
                      <a:pt x="140" y="218"/>
                      <a:pt x="148" y="187"/>
                      <a:pt x="133" y="160"/>
                    </a:cubicBezTo>
                    <a:cubicBezTo>
                      <a:pt x="174" y="138"/>
                      <a:pt x="213" y="111"/>
                      <a:pt x="232" y="91"/>
                    </a:cubicBezTo>
                    <a:cubicBezTo>
                      <a:pt x="259" y="139"/>
                      <a:pt x="253" y="191"/>
                      <a:pt x="222" y="223"/>
                    </a:cubicBezTo>
                    <a:cubicBezTo>
                      <a:pt x="195" y="252"/>
                      <a:pt x="164" y="258"/>
                      <a:pt x="154" y="260"/>
                    </a:cubicBezTo>
                    <a:cubicBezTo>
                      <a:pt x="145" y="262"/>
                      <a:pt x="114" y="267"/>
                      <a:pt x="80" y="253"/>
                    </a:cubicBezTo>
                    <a:cubicBezTo>
                      <a:pt x="50" y="240"/>
                      <a:pt x="31" y="220"/>
                      <a:pt x="22" y="205"/>
                    </a:cubicBezTo>
                    <a:cubicBezTo>
                      <a:pt x="0" y="171"/>
                      <a:pt x="0" y="141"/>
                      <a:pt x="0" y="131"/>
                    </a:cubicBezTo>
                    <a:cubicBezTo>
                      <a:pt x="0" y="110"/>
                      <a:pt x="7" y="92"/>
                      <a:pt x="8" y="88"/>
                    </a:cubicBezTo>
                    <a:cubicBezTo>
                      <a:pt x="14" y="72"/>
                      <a:pt x="21" y="62"/>
                      <a:pt x="32" y="4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0" name="Freeform 113"/>
              <p:cNvSpPr>
                <a:spLocks/>
              </p:cNvSpPr>
              <p:nvPr/>
            </p:nvSpPr>
            <p:spPr bwMode="auto">
              <a:xfrm>
                <a:off x="1200" y="998"/>
                <a:ext cx="179" cy="173"/>
              </a:xfrm>
              <a:custGeom>
                <a:avLst/>
                <a:gdLst/>
                <a:ahLst/>
                <a:cxnLst>
                  <a:cxn ang="0">
                    <a:pos x="51" y="48"/>
                  </a:cxn>
                  <a:cxn ang="0">
                    <a:pos x="35" y="195"/>
                  </a:cxn>
                  <a:cxn ang="0">
                    <a:pos x="164" y="262"/>
                  </a:cxn>
                  <a:cxn ang="0">
                    <a:pos x="241" y="224"/>
                  </a:cxn>
                  <a:cxn ang="0">
                    <a:pos x="251" y="91"/>
                  </a:cxn>
                  <a:cxn ang="0">
                    <a:pos x="152" y="160"/>
                  </a:cxn>
                  <a:cxn ang="0">
                    <a:pos x="134" y="229"/>
                  </a:cxn>
                  <a:cxn ang="0">
                    <a:pos x="60" y="199"/>
                  </a:cxn>
                  <a:cxn ang="0">
                    <a:pos x="78" y="130"/>
                  </a:cxn>
                  <a:cxn ang="0">
                    <a:pos x="152" y="160"/>
                  </a:cxn>
                  <a:cxn ang="0">
                    <a:pos x="251" y="91"/>
                  </a:cxn>
                  <a:cxn ang="0">
                    <a:pos x="85" y="24"/>
                  </a:cxn>
                  <a:cxn ang="0">
                    <a:pos x="51" y="48"/>
                  </a:cxn>
                </a:cxnLst>
                <a:rect l="0" t="0" r="r" b="b"/>
                <a:pathLst>
                  <a:path w="278" h="268">
                    <a:moveTo>
                      <a:pt x="51" y="48"/>
                    </a:moveTo>
                    <a:cubicBezTo>
                      <a:pt x="0" y="111"/>
                      <a:pt x="23" y="172"/>
                      <a:pt x="35" y="195"/>
                    </a:cubicBezTo>
                    <a:cubicBezTo>
                      <a:pt x="59" y="241"/>
                      <a:pt x="112" y="268"/>
                      <a:pt x="164" y="262"/>
                    </a:cubicBezTo>
                    <a:cubicBezTo>
                      <a:pt x="207" y="257"/>
                      <a:pt x="232" y="233"/>
                      <a:pt x="241" y="224"/>
                    </a:cubicBezTo>
                    <a:cubicBezTo>
                      <a:pt x="272" y="191"/>
                      <a:pt x="278" y="139"/>
                      <a:pt x="251" y="91"/>
                    </a:cubicBezTo>
                    <a:cubicBezTo>
                      <a:pt x="232" y="111"/>
                      <a:pt x="193" y="138"/>
                      <a:pt x="152" y="160"/>
                    </a:cubicBezTo>
                    <a:cubicBezTo>
                      <a:pt x="167" y="187"/>
                      <a:pt x="159" y="218"/>
                      <a:pt x="134" y="229"/>
                    </a:cubicBezTo>
                    <a:cubicBezTo>
                      <a:pt x="109" y="240"/>
                      <a:pt x="75" y="226"/>
                      <a:pt x="60" y="199"/>
                    </a:cubicBezTo>
                    <a:cubicBezTo>
                      <a:pt x="44" y="172"/>
                      <a:pt x="52" y="141"/>
                      <a:pt x="78" y="130"/>
                    </a:cubicBezTo>
                    <a:cubicBezTo>
                      <a:pt x="103" y="119"/>
                      <a:pt x="136" y="133"/>
                      <a:pt x="152" y="160"/>
                    </a:cubicBezTo>
                    <a:cubicBezTo>
                      <a:pt x="193" y="138"/>
                      <a:pt x="232" y="111"/>
                      <a:pt x="251" y="91"/>
                    </a:cubicBezTo>
                    <a:cubicBezTo>
                      <a:pt x="216" y="30"/>
                      <a:pt x="142" y="0"/>
                      <a:pt x="85" y="24"/>
                    </a:cubicBezTo>
                    <a:cubicBezTo>
                      <a:pt x="72" y="29"/>
                      <a:pt x="60" y="38"/>
                      <a:pt x="51" y="4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1" name="Freeform 114"/>
              <p:cNvSpPr>
                <a:spLocks/>
              </p:cNvSpPr>
              <p:nvPr/>
            </p:nvSpPr>
            <p:spPr bwMode="auto">
              <a:xfrm>
                <a:off x="1211" y="1029"/>
                <a:ext cx="144" cy="142"/>
              </a:xfrm>
              <a:custGeom>
                <a:avLst/>
                <a:gdLst/>
                <a:ahLst/>
                <a:cxnLst>
                  <a:cxn ang="0">
                    <a:pos x="18" y="149"/>
                  </a:cxn>
                  <a:cxn ang="0">
                    <a:pos x="4" y="113"/>
                  </a:cxn>
                  <a:cxn ang="0">
                    <a:pos x="2" y="74"/>
                  </a:cxn>
                  <a:cxn ang="0">
                    <a:pos x="13" y="32"/>
                  </a:cxn>
                  <a:cxn ang="0">
                    <a:pos x="24" y="12"/>
                  </a:cxn>
                  <a:cxn ang="0">
                    <a:pos x="33" y="0"/>
                  </a:cxn>
                  <a:cxn ang="0">
                    <a:pos x="27" y="129"/>
                  </a:cxn>
                  <a:cxn ang="0">
                    <a:pos x="192" y="196"/>
                  </a:cxn>
                  <a:cxn ang="0">
                    <a:pos x="223" y="175"/>
                  </a:cxn>
                  <a:cxn ang="0">
                    <a:pos x="210" y="188"/>
                  </a:cxn>
                  <a:cxn ang="0">
                    <a:pos x="202" y="193"/>
                  </a:cxn>
                  <a:cxn ang="0">
                    <a:pos x="172" y="208"/>
                  </a:cxn>
                  <a:cxn ang="0">
                    <a:pos x="159" y="212"/>
                  </a:cxn>
                  <a:cxn ang="0">
                    <a:pos x="141" y="214"/>
                  </a:cxn>
                  <a:cxn ang="0">
                    <a:pos x="117" y="214"/>
                  </a:cxn>
                  <a:cxn ang="0">
                    <a:pos x="100" y="211"/>
                  </a:cxn>
                  <a:cxn ang="0">
                    <a:pos x="91" y="208"/>
                  </a:cxn>
                  <a:cxn ang="0">
                    <a:pos x="74" y="202"/>
                  </a:cxn>
                  <a:cxn ang="0">
                    <a:pos x="59" y="193"/>
                  </a:cxn>
                  <a:cxn ang="0">
                    <a:pos x="18" y="149"/>
                  </a:cxn>
                </a:cxnLst>
                <a:rect l="0" t="0" r="r" b="b"/>
                <a:pathLst>
                  <a:path w="223" h="220">
                    <a:moveTo>
                      <a:pt x="18" y="149"/>
                    </a:moveTo>
                    <a:cubicBezTo>
                      <a:pt x="15" y="144"/>
                      <a:pt x="8" y="131"/>
                      <a:pt x="4" y="113"/>
                    </a:cubicBezTo>
                    <a:cubicBezTo>
                      <a:pt x="0" y="95"/>
                      <a:pt x="1" y="81"/>
                      <a:pt x="2" y="74"/>
                    </a:cubicBezTo>
                    <a:cubicBezTo>
                      <a:pt x="4" y="54"/>
                      <a:pt x="8" y="43"/>
                      <a:pt x="13" y="32"/>
                    </a:cubicBezTo>
                    <a:cubicBezTo>
                      <a:pt x="16" y="25"/>
                      <a:pt x="19" y="20"/>
                      <a:pt x="24" y="12"/>
                    </a:cubicBezTo>
                    <a:cubicBezTo>
                      <a:pt x="26" y="8"/>
                      <a:pt x="30" y="4"/>
                      <a:pt x="33" y="0"/>
                    </a:cubicBezTo>
                    <a:cubicBezTo>
                      <a:pt x="5" y="32"/>
                      <a:pt x="1" y="83"/>
                      <a:pt x="27" y="129"/>
                    </a:cubicBezTo>
                    <a:cubicBezTo>
                      <a:pt x="62" y="190"/>
                      <a:pt x="136" y="220"/>
                      <a:pt x="192" y="196"/>
                    </a:cubicBezTo>
                    <a:cubicBezTo>
                      <a:pt x="205" y="191"/>
                      <a:pt x="215" y="184"/>
                      <a:pt x="223" y="175"/>
                    </a:cubicBezTo>
                    <a:cubicBezTo>
                      <a:pt x="219" y="179"/>
                      <a:pt x="214" y="184"/>
                      <a:pt x="210" y="188"/>
                    </a:cubicBezTo>
                    <a:cubicBezTo>
                      <a:pt x="208" y="189"/>
                      <a:pt x="204" y="192"/>
                      <a:pt x="202" y="193"/>
                    </a:cubicBezTo>
                    <a:cubicBezTo>
                      <a:pt x="188" y="202"/>
                      <a:pt x="182" y="204"/>
                      <a:pt x="172" y="208"/>
                    </a:cubicBezTo>
                    <a:cubicBezTo>
                      <a:pt x="168" y="209"/>
                      <a:pt x="163" y="211"/>
                      <a:pt x="159" y="212"/>
                    </a:cubicBezTo>
                    <a:cubicBezTo>
                      <a:pt x="153" y="213"/>
                      <a:pt x="146" y="214"/>
                      <a:pt x="141" y="214"/>
                    </a:cubicBezTo>
                    <a:cubicBezTo>
                      <a:pt x="135" y="215"/>
                      <a:pt x="122" y="215"/>
                      <a:pt x="117" y="214"/>
                    </a:cubicBezTo>
                    <a:cubicBezTo>
                      <a:pt x="112" y="213"/>
                      <a:pt x="105" y="212"/>
                      <a:pt x="100" y="211"/>
                    </a:cubicBezTo>
                    <a:cubicBezTo>
                      <a:pt x="97" y="210"/>
                      <a:pt x="94" y="209"/>
                      <a:pt x="91" y="208"/>
                    </a:cubicBezTo>
                    <a:cubicBezTo>
                      <a:pt x="80" y="205"/>
                      <a:pt x="80" y="205"/>
                      <a:pt x="74" y="202"/>
                    </a:cubicBezTo>
                    <a:cubicBezTo>
                      <a:pt x="67" y="198"/>
                      <a:pt x="62" y="195"/>
                      <a:pt x="59" y="193"/>
                    </a:cubicBezTo>
                    <a:cubicBezTo>
                      <a:pt x="35" y="177"/>
                      <a:pt x="21" y="155"/>
                      <a:pt x="18" y="149"/>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2" name="Freeform 115"/>
              <p:cNvSpPr>
                <a:spLocks/>
              </p:cNvSpPr>
              <p:nvPr/>
            </p:nvSpPr>
            <p:spPr bwMode="auto">
              <a:xfrm>
                <a:off x="1205" y="1029"/>
                <a:ext cx="151" cy="161"/>
              </a:xfrm>
              <a:custGeom>
                <a:avLst/>
                <a:gdLst/>
                <a:ahLst/>
                <a:cxnLst>
                  <a:cxn ang="0">
                    <a:pos x="27" y="149"/>
                  </a:cxn>
                  <a:cxn ang="0">
                    <a:pos x="42" y="0"/>
                  </a:cxn>
                  <a:cxn ang="0">
                    <a:pos x="36" y="129"/>
                  </a:cxn>
                  <a:cxn ang="0">
                    <a:pos x="201" y="196"/>
                  </a:cxn>
                  <a:cxn ang="0">
                    <a:pos x="232" y="175"/>
                  </a:cxn>
                  <a:cxn ang="0">
                    <a:pos x="27" y="149"/>
                  </a:cxn>
                </a:cxnLst>
                <a:rect l="0" t="0" r="r" b="b"/>
                <a:pathLst>
                  <a:path w="232" h="249">
                    <a:moveTo>
                      <a:pt x="27" y="149"/>
                    </a:moveTo>
                    <a:cubicBezTo>
                      <a:pt x="0" y="100"/>
                      <a:pt x="6" y="44"/>
                      <a:pt x="42" y="0"/>
                    </a:cubicBezTo>
                    <a:cubicBezTo>
                      <a:pt x="14" y="32"/>
                      <a:pt x="10" y="83"/>
                      <a:pt x="36" y="129"/>
                    </a:cubicBezTo>
                    <a:cubicBezTo>
                      <a:pt x="71" y="190"/>
                      <a:pt x="145" y="220"/>
                      <a:pt x="201" y="196"/>
                    </a:cubicBezTo>
                    <a:cubicBezTo>
                      <a:pt x="214" y="191"/>
                      <a:pt x="224" y="184"/>
                      <a:pt x="232" y="175"/>
                    </a:cubicBezTo>
                    <a:cubicBezTo>
                      <a:pt x="156" y="249"/>
                      <a:pt x="60" y="209"/>
                      <a:pt x="27" y="149"/>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3" name="Freeform 116"/>
              <p:cNvSpPr>
                <a:spLocks/>
              </p:cNvSpPr>
              <p:nvPr/>
            </p:nvSpPr>
            <p:spPr bwMode="auto">
              <a:xfrm>
                <a:off x="1207" y="998"/>
                <a:ext cx="177" cy="173"/>
              </a:xfrm>
              <a:custGeom>
                <a:avLst/>
                <a:gdLst/>
                <a:ahLst/>
                <a:cxnLst>
                  <a:cxn ang="0">
                    <a:pos x="240" y="91"/>
                  </a:cxn>
                  <a:cxn ang="0">
                    <a:pos x="199" y="244"/>
                  </a:cxn>
                  <a:cxn ang="0">
                    <a:pos x="34" y="177"/>
                  </a:cxn>
                  <a:cxn ang="0">
                    <a:pos x="74" y="24"/>
                  </a:cxn>
                  <a:cxn ang="0">
                    <a:pos x="240" y="91"/>
                  </a:cxn>
                </a:cxnLst>
                <a:rect l="0" t="0" r="r" b="b"/>
                <a:pathLst>
                  <a:path w="274" h="268">
                    <a:moveTo>
                      <a:pt x="240" y="91"/>
                    </a:moveTo>
                    <a:cubicBezTo>
                      <a:pt x="274" y="152"/>
                      <a:pt x="256" y="221"/>
                      <a:pt x="199" y="244"/>
                    </a:cubicBezTo>
                    <a:cubicBezTo>
                      <a:pt x="143" y="268"/>
                      <a:pt x="69" y="238"/>
                      <a:pt x="34" y="177"/>
                    </a:cubicBezTo>
                    <a:cubicBezTo>
                      <a:pt x="0" y="116"/>
                      <a:pt x="18" y="48"/>
                      <a:pt x="74" y="24"/>
                    </a:cubicBezTo>
                    <a:cubicBezTo>
                      <a:pt x="131" y="0"/>
                      <a:pt x="205" y="30"/>
                      <a:pt x="240" y="91"/>
                    </a:cubicBezTo>
                    <a:close/>
                  </a:path>
                </a:pathLst>
              </a:custGeom>
              <a:gradFill rotWithShape="1">
                <a:gsLst>
                  <a:gs pos="0">
                    <a:srgbClr val="018CCB"/>
                  </a:gs>
                  <a:gs pos="100000">
                    <a:srgbClr val="018CCB">
                      <a:gamma/>
                      <a:tint val="57255"/>
                      <a:invGamma/>
                    </a:srgbClr>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26" name="Group 79"/>
          <p:cNvGrpSpPr>
            <a:grpSpLocks/>
          </p:cNvGrpSpPr>
          <p:nvPr/>
        </p:nvGrpSpPr>
        <p:grpSpPr bwMode="auto">
          <a:xfrm>
            <a:off x="3807996" y="1834771"/>
            <a:ext cx="2006937" cy="2100734"/>
            <a:chOff x="336" y="1632"/>
            <a:chExt cx="2400" cy="2515"/>
          </a:xfrm>
          <a:effectLst>
            <a:outerShdw blurRad="50800" dist="38100" dir="2700000" algn="tl" rotWithShape="0">
              <a:prstClr val="black">
                <a:alpha val="40000"/>
              </a:prstClr>
            </a:outerShdw>
          </a:effectLst>
        </p:grpSpPr>
        <p:sp>
          <p:nvSpPr>
            <p:cNvPr id="27" name="Freeform 80"/>
            <p:cNvSpPr>
              <a:spLocks/>
            </p:cNvSpPr>
            <p:nvPr/>
          </p:nvSpPr>
          <p:spPr bwMode="auto">
            <a:xfrm>
              <a:off x="442" y="1984"/>
              <a:ext cx="2294" cy="2163"/>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8" name="Freeform 81"/>
            <p:cNvSpPr>
              <a:spLocks/>
            </p:cNvSpPr>
            <p:nvPr/>
          </p:nvSpPr>
          <p:spPr bwMode="auto">
            <a:xfrm>
              <a:off x="336" y="1968"/>
              <a:ext cx="2273" cy="211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nvGrpSpPr>
            <p:cNvPr id="29" name="Group 82"/>
            <p:cNvGrpSpPr>
              <a:grpSpLocks/>
            </p:cNvGrpSpPr>
            <p:nvPr/>
          </p:nvGrpSpPr>
          <p:grpSpPr bwMode="auto">
            <a:xfrm>
              <a:off x="1392" y="1632"/>
              <a:ext cx="521" cy="578"/>
              <a:chOff x="2302" y="1120"/>
              <a:chExt cx="191" cy="212"/>
            </a:xfrm>
          </p:grpSpPr>
          <p:sp>
            <p:nvSpPr>
              <p:cNvPr id="30" name="Freeform 83"/>
              <p:cNvSpPr>
                <a:spLocks/>
              </p:cNvSpPr>
              <p:nvPr/>
            </p:nvSpPr>
            <p:spPr bwMode="auto">
              <a:xfrm>
                <a:off x="2302" y="1178"/>
                <a:ext cx="133" cy="154"/>
              </a:xfrm>
              <a:custGeom>
                <a:avLst/>
                <a:gdLst/>
                <a:ahLst/>
                <a:cxnLst>
                  <a:cxn ang="0">
                    <a:pos x="24" y="233"/>
                  </a:cxn>
                  <a:cxn ang="0">
                    <a:pos x="16" y="238"/>
                  </a:cxn>
                  <a:cxn ang="0">
                    <a:pos x="3" y="229"/>
                  </a:cxn>
                  <a:cxn ang="0">
                    <a:pos x="5" y="217"/>
                  </a:cxn>
                  <a:cxn ang="0">
                    <a:pos x="181" y="0"/>
                  </a:cxn>
                  <a:cxn ang="0">
                    <a:pos x="204" y="23"/>
                  </a:cxn>
                  <a:cxn ang="0">
                    <a:pos x="24" y="233"/>
                  </a:cxn>
                </a:cxnLst>
                <a:rect l="0" t="0" r="r" b="b"/>
                <a:pathLst>
                  <a:path w="204" h="238">
                    <a:moveTo>
                      <a:pt x="24" y="233"/>
                    </a:moveTo>
                    <a:cubicBezTo>
                      <a:pt x="24" y="233"/>
                      <a:pt x="21" y="237"/>
                      <a:pt x="16" y="238"/>
                    </a:cubicBezTo>
                    <a:cubicBezTo>
                      <a:pt x="12" y="238"/>
                      <a:pt x="5" y="235"/>
                      <a:pt x="3" y="229"/>
                    </a:cubicBezTo>
                    <a:cubicBezTo>
                      <a:pt x="0" y="223"/>
                      <a:pt x="5" y="217"/>
                      <a:pt x="5" y="217"/>
                    </a:cubicBezTo>
                    <a:cubicBezTo>
                      <a:pt x="181" y="0"/>
                      <a:pt x="181" y="0"/>
                      <a:pt x="181" y="0"/>
                    </a:cubicBezTo>
                    <a:cubicBezTo>
                      <a:pt x="204" y="23"/>
                      <a:pt x="204" y="23"/>
                      <a:pt x="204" y="23"/>
                    </a:cubicBezTo>
                    <a:lnTo>
                      <a:pt x="24" y="233"/>
                    </a:lnTo>
                    <a:close/>
                  </a:path>
                </a:pathLst>
              </a:custGeom>
              <a:gradFill rotWithShape="1">
                <a:gsLst>
                  <a:gs pos="0">
                    <a:srgbClr val="808080">
                      <a:gamma/>
                      <a:tint val="60392"/>
                      <a:invGamma/>
                    </a:srgbClr>
                  </a:gs>
                  <a:gs pos="100000">
                    <a:srgbClr val="808080"/>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1" name="Oval 84"/>
              <p:cNvSpPr>
                <a:spLocks noChangeArrowheads="1"/>
              </p:cNvSpPr>
              <p:nvPr/>
            </p:nvSpPr>
            <p:spPr bwMode="auto">
              <a:xfrm>
                <a:off x="2352" y="1120"/>
                <a:ext cx="141" cy="141"/>
              </a:xfrm>
              <a:prstGeom prst="ellipse">
                <a:avLst/>
              </a:prstGeom>
              <a:solidFill>
                <a:srgbClr val="BCB8B7"/>
              </a:soli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32" name="组合 2"/>
          <p:cNvGrpSpPr>
            <a:grpSpLocks/>
          </p:cNvGrpSpPr>
          <p:nvPr/>
        </p:nvGrpSpPr>
        <p:grpSpPr bwMode="auto">
          <a:xfrm>
            <a:off x="5951609" y="1828453"/>
            <a:ext cx="2006600" cy="2078037"/>
            <a:chOff x="1852010" y="2693117"/>
            <a:chExt cx="1395236" cy="1444341"/>
          </a:xfrm>
        </p:grpSpPr>
        <p:grpSp>
          <p:nvGrpSpPr>
            <p:cNvPr id="33" name="组合 1"/>
            <p:cNvGrpSpPr>
              <a:grpSpLocks/>
            </p:cNvGrpSpPr>
            <p:nvPr/>
          </p:nvGrpSpPr>
          <p:grpSpPr bwMode="auto">
            <a:xfrm>
              <a:off x="1852010" y="2870882"/>
              <a:ext cx="1395236" cy="1266576"/>
              <a:chOff x="1852010" y="2870882"/>
              <a:chExt cx="1395236" cy="1266576"/>
            </a:xfrm>
          </p:grpSpPr>
          <p:sp>
            <p:nvSpPr>
              <p:cNvPr id="46" name="Freeform 61"/>
              <p:cNvSpPr>
                <a:spLocks/>
              </p:cNvSpPr>
              <p:nvPr/>
            </p:nvSpPr>
            <p:spPr bwMode="auto">
              <a:xfrm>
                <a:off x="1913824" y="2880694"/>
                <a:ext cx="1333422" cy="1256764"/>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ffectLst>
                <a:outerShdw blurRad="50800" dist="38100" dir="2700000" algn="tl" rotWithShape="0">
                  <a:prstClr val="black">
                    <a:alpha val="40000"/>
                  </a:prstClr>
                </a:outerShdw>
              </a:effectLst>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7" name="Freeform 62"/>
              <p:cNvSpPr>
                <a:spLocks/>
              </p:cNvSpPr>
              <p:nvPr/>
            </p:nvSpPr>
            <p:spPr bwMode="auto">
              <a:xfrm>
                <a:off x="1852010" y="2870763"/>
                <a:ext cx="1320176" cy="1228076"/>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nvGrpSpPr>
            <p:cNvPr id="34" name="Group 105"/>
            <p:cNvGrpSpPr>
              <a:grpSpLocks/>
            </p:cNvGrpSpPr>
            <p:nvPr/>
          </p:nvGrpSpPr>
          <p:grpSpPr bwMode="auto">
            <a:xfrm>
              <a:off x="2423496" y="2693316"/>
              <a:ext cx="277648" cy="291718"/>
              <a:chOff x="1088" y="998"/>
              <a:chExt cx="296" cy="311"/>
            </a:xfrm>
            <a:effectLst>
              <a:outerShdw blurRad="50800" dist="38100" dir="2700000" algn="tl" rotWithShape="0">
                <a:prstClr val="black">
                  <a:alpha val="40000"/>
                </a:prstClr>
              </a:outerShdw>
            </a:effectLst>
          </p:grpSpPr>
          <p:sp>
            <p:nvSpPr>
              <p:cNvPr id="35" name="Line 106"/>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36" name="Line 107"/>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37" name="Freeform 108"/>
              <p:cNvSpPr>
                <a:spLocks/>
              </p:cNvSpPr>
              <p:nvPr/>
            </p:nvSpPr>
            <p:spPr bwMode="auto">
              <a:xfrm>
                <a:off x="1093" y="1200"/>
                <a:ext cx="104" cy="109"/>
              </a:xfrm>
              <a:custGeom>
                <a:avLst/>
                <a:gdLst/>
                <a:ahLst/>
                <a:cxnLst>
                  <a:cxn ang="0">
                    <a:pos x="3" y="144"/>
                  </a:cxn>
                  <a:cxn ang="0">
                    <a:pos x="104" y="0"/>
                  </a:cxn>
                  <a:cxn ang="0">
                    <a:pos x="104" y="36"/>
                  </a:cxn>
                  <a:cxn ang="0">
                    <a:pos x="154" y="56"/>
                  </a:cxn>
                  <a:cxn ang="0">
                    <a:pos x="161" y="52"/>
                  </a:cxn>
                  <a:cxn ang="0">
                    <a:pos x="26" y="164"/>
                  </a:cxn>
                  <a:cxn ang="0">
                    <a:pos x="23" y="166"/>
                  </a:cxn>
                  <a:cxn ang="0">
                    <a:pos x="3" y="158"/>
                  </a:cxn>
                  <a:cxn ang="0">
                    <a:pos x="3" y="144"/>
                  </a:cxn>
                </a:cxnLst>
                <a:rect l="0" t="0" r="r" b="b"/>
                <a:pathLst>
                  <a:path w="161" h="169">
                    <a:moveTo>
                      <a:pt x="3" y="144"/>
                    </a:moveTo>
                    <a:cubicBezTo>
                      <a:pt x="104" y="0"/>
                      <a:pt x="104" y="0"/>
                      <a:pt x="104" y="0"/>
                    </a:cubicBezTo>
                    <a:cubicBezTo>
                      <a:pt x="97" y="9"/>
                      <a:pt x="97" y="23"/>
                      <a:pt x="104" y="36"/>
                    </a:cubicBezTo>
                    <a:cubicBezTo>
                      <a:pt x="114" y="54"/>
                      <a:pt x="137" y="63"/>
                      <a:pt x="154" y="56"/>
                    </a:cubicBezTo>
                    <a:cubicBezTo>
                      <a:pt x="156" y="55"/>
                      <a:pt x="159" y="54"/>
                      <a:pt x="161" y="52"/>
                    </a:cubicBezTo>
                    <a:cubicBezTo>
                      <a:pt x="26" y="164"/>
                      <a:pt x="26" y="164"/>
                      <a:pt x="26" y="164"/>
                    </a:cubicBezTo>
                    <a:cubicBezTo>
                      <a:pt x="25" y="165"/>
                      <a:pt x="24" y="165"/>
                      <a:pt x="23" y="166"/>
                    </a:cubicBezTo>
                    <a:cubicBezTo>
                      <a:pt x="16" y="169"/>
                      <a:pt x="7" y="165"/>
                      <a:pt x="3" y="158"/>
                    </a:cubicBezTo>
                    <a:cubicBezTo>
                      <a:pt x="0" y="153"/>
                      <a:pt x="1" y="147"/>
                      <a:pt x="3" y="144"/>
                    </a:cubicBezTo>
                  </a:path>
                </a:pathLst>
              </a:custGeom>
              <a:gradFill rotWithShape="1">
                <a:gsLst>
                  <a:gs pos="0">
                    <a:srgbClr val="808080"/>
                  </a:gs>
                  <a:gs pos="100000">
                    <a:srgbClr val="808080">
                      <a:gamma/>
                      <a:tint val="57255"/>
                      <a:invGamma/>
                    </a:srgbClr>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8" name="Freeform 109"/>
              <p:cNvSpPr>
                <a:spLocks/>
              </p:cNvSpPr>
              <p:nvPr/>
            </p:nvSpPr>
            <p:spPr bwMode="auto">
              <a:xfrm>
                <a:off x="1088" y="1083"/>
                <a:ext cx="218" cy="220"/>
              </a:xfrm>
              <a:custGeom>
                <a:avLst/>
                <a:gdLst/>
                <a:ahLst/>
                <a:cxnLst>
                  <a:cxn ang="0">
                    <a:pos x="331" y="134"/>
                  </a:cxn>
                  <a:cxn ang="0">
                    <a:pos x="312" y="86"/>
                  </a:cxn>
                  <a:cxn ang="0">
                    <a:pos x="259" y="29"/>
                  </a:cxn>
                  <a:cxn ang="0">
                    <a:pos x="186" y="2"/>
                  </a:cxn>
                  <a:cxn ang="0">
                    <a:pos x="147" y="2"/>
                  </a:cxn>
                  <a:cxn ang="0">
                    <a:pos x="131" y="5"/>
                  </a:cxn>
                  <a:cxn ang="0">
                    <a:pos x="107" y="12"/>
                  </a:cxn>
                  <a:cxn ang="0">
                    <a:pos x="75" y="29"/>
                  </a:cxn>
                  <a:cxn ang="0">
                    <a:pos x="65" y="36"/>
                  </a:cxn>
                  <a:cxn ang="0">
                    <a:pos x="57" y="43"/>
                  </a:cxn>
                  <a:cxn ang="0">
                    <a:pos x="48" y="51"/>
                  </a:cxn>
                  <a:cxn ang="0">
                    <a:pos x="47" y="52"/>
                  </a:cxn>
                  <a:cxn ang="0">
                    <a:pos x="48" y="51"/>
                  </a:cxn>
                  <a:cxn ang="0">
                    <a:pos x="35" y="223"/>
                  </a:cxn>
                  <a:cxn ang="0">
                    <a:pos x="249" y="310"/>
                  </a:cxn>
                  <a:cxn ang="0">
                    <a:pos x="293" y="277"/>
                  </a:cxn>
                  <a:cxn ang="0">
                    <a:pos x="293" y="278"/>
                  </a:cxn>
                  <a:cxn ang="0">
                    <a:pos x="293" y="277"/>
                  </a:cxn>
                  <a:cxn ang="0">
                    <a:pos x="299" y="271"/>
                  </a:cxn>
                  <a:cxn ang="0">
                    <a:pos x="307" y="259"/>
                  </a:cxn>
                  <a:cxn ang="0">
                    <a:pos x="321" y="232"/>
                  </a:cxn>
                  <a:cxn ang="0">
                    <a:pos x="333" y="187"/>
                  </a:cxn>
                  <a:cxn ang="0">
                    <a:pos x="331" y="134"/>
                  </a:cxn>
                </a:cxnLst>
                <a:rect l="0" t="0" r="r" b="b"/>
                <a:pathLst>
                  <a:path w="336" h="340">
                    <a:moveTo>
                      <a:pt x="331" y="134"/>
                    </a:moveTo>
                    <a:cubicBezTo>
                      <a:pt x="329" y="128"/>
                      <a:pt x="325" y="110"/>
                      <a:pt x="312" y="86"/>
                    </a:cubicBezTo>
                    <a:cubicBezTo>
                      <a:pt x="306" y="76"/>
                      <a:pt x="291" y="50"/>
                      <a:pt x="259" y="29"/>
                    </a:cubicBezTo>
                    <a:cubicBezTo>
                      <a:pt x="227" y="7"/>
                      <a:pt x="197" y="4"/>
                      <a:pt x="186" y="2"/>
                    </a:cubicBezTo>
                    <a:cubicBezTo>
                      <a:pt x="184" y="2"/>
                      <a:pt x="166" y="0"/>
                      <a:pt x="147" y="2"/>
                    </a:cubicBezTo>
                    <a:cubicBezTo>
                      <a:pt x="131" y="5"/>
                      <a:pt x="131" y="5"/>
                      <a:pt x="131" y="5"/>
                    </a:cubicBezTo>
                    <a:cubicBezTo>
                      <a:pt x="124" y="7"/>
                      <a:pt x="114" y="10"/>
                      <a:pt x="107" y="12"/>
                    </a:cubicBezTo>
                    <a:cubicBezTo>
                      <a:pt x="107" y="12"/>
                      <a:pt x="91" y="18"/>
                      <a:pt x="75" y="29"/>
                    </a:cubicBezTo>
                    <a:cubicBezTo>
                      <a:pt x="72" y="31"/>
                      <a:pt x="68" y="34"/>
                      <a:pt x="65" y="36"/>
                    </a:cubicBezTo>
                    <a:cubicBezTo>
                      <a:pt x="62" y="38"/>
                      <a:pt x="60" y="40"/>
                      <a:pt x="57" y="43"/>
                    </a:cubicBezTo>
                    <a:cubicBezTo>
                      <a:pt x="54" y="45"/>
                      <a:pt x="51" y="48"/>
                      <a:pt x="48" y="51"/>
                    </a:cubicBezTo>
                    <a:cubicBezTo>
                      <a:pt x="48" y="51"/>
                      <a:pt x="47" y="52"/>
                      <a:pt x="47" y="52"/>
                    </a:cubicBezTo>
                    <a:cubicBezTo>
                      <a:pt x="47" y="52"/>
                      <a:pt x="47" y="51"/>
                      <a:pt x="48" y="51"/>
                    </a:cubicBezTo>
                    <a:cubicBezTo>
                      <a:pt x="7" y="93"/>
                      <a:pt x="0" y="161"/>
                      <a:pt x="35" y="223"/>
                    </a:cubicBezTo>
                    <a:cubicBezTo>
                      <a:pt x="80" y="302"/>
                      <a:pt x="175" y="340"/>
                      <a:pt x="249" y="310"/>
                    </a:cubicBezTo>
                    <a:cubicBezTo>
                      <a:pt x="267" y="302"/>
                      <a:pt x="281" y="291"/>
                      <a:pt x="293" y="277"/>
                    </a:cubicBezTo>
                    <a:cubicBezTo>
                      <a:pt x="293" y="278"/>
                      <a:pt x="293" y="278"/>
                      <a:pt x="293" y="278"/>
                    </a:cubicBezTo>
                    <a:cubicBezTo>
                      <a:pt x="293" y="278"/>
                      <a:pt x="293" y="278"/>
                      <a:pt x="293" y="277"/>
                    </a:cubicBezTo>
                    <a:cubicBezTo>
                      <a:pt x="295" y="275"/>
                      <a:pt x="297" y="273"/>
                      <a:pt x="299" y="271"/>
                    </a:cubicBezTo>
                    <a:cubicBezTo>
                      <a:pt x="302" y="267"/>
                      <a:pt x="305" y="263"/>
                      <a:pt x="307" y="259"/>
                    </a:cubicBezTo>
                    <a:cubicBezTo>
                      <a:pt x="315" y="246"/>
                      <a:pt x="317" y="242"/>
                      <a:pt x="321" y="232"/>
                    </a:cubicBezTo>
                    <a:cubicBezTo>
                      <a:pt x="321" y="232"/>
                      <a:pt x="330" y="211"/>
                      <a:pt x="333" y="187"/>
                    </a:cubicBezTo>
                    <a:cubicBezTo>
                      <a:pt x="334" y="178"/>
                      <a:pt x="336" y="160"/>
                      <a:pt x="331" y="134"/>
                    </a:cubicBezTo>
                    <a:close/>
                  </a:path>
                </a:pathLst>
              </a:custGeom>
              <a:gradFill rotWithShape="1">
                <a:gsLst>
                  <a:gs pos="0">
                    <a:srgbClr val="183A67"/>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9" name="Freeform 110"/>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0" name="Freeform 111"/>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1" name="Freeform 112"/>
              <p:cNvSpPr>
                <a:spLocks/>
              </p:cNvSpPr>
              <p:nvPr/>
            </p:nvSpPr>
            <p:spPr bwMode="auto">
              <a:xfrm>
                <a:off x="1213" y="998"/>
                <a:ext cx="167" cy="172"/>
              </a:xfrm>
              <a:custGeom>
                <a:avLst/>
                <a:gdLst/>
                <a:ahLst/>
                <a:cxnLst>
                  <a:cxn ang="0">
                    <a:pos x="32" y="48"/>
                  </a:cxn>
                  <a:cxn ang="0">
                    <a:pos x="66" y="24"/>
                  </a:cxn>
                  <a:cxn ang="0">
                    <a:pos x="232" y="91"/>
                  </a:cxn>
                  <a:cxn ang="0">
                    <a:pos x="133" y="160"/>
                  </a:cxn>
                  <a:cxn ang="0">
                    <a:pos x="59" y="130"/>
                  </a:cxn>
                  <a:cxn ang="0">
                    <a:pos x="41" y="199"/>
                  </a:cxn>
                  <a:cxn ang="0">
                    <a:pos x="115" y="229"/>
                  </a:cxn>
                  <a:cxn ang="0">
                    <a:pos x="133" y="160"/>
                  </a:cxn>
                  <a:cxn ang="0">
                    <a:pos x="232" y="91"/>
                  </a:cxn>
                  <a:cxn ang="0">
                    <a:pos x="222" y="223"/>
                  </a:cxn>
                  <a:cxn ang="0">
                    <a:pos x="154" y="260"/>
                  </a:cxn>
                  <a:cxn ang="0">
                    <a:pos x="80" y="253"/>
                  </a:cxn>
                  <a:cxn ang="0">
                    <a:pos x="22" y="205"/>
                  </a:cxn>
                  <a:cxn ang="0">
                    <a:pos x="0" y="131"/>
                  </a:cxn>
                  <a:cxn ang="0">
                    <a:pos x="8" y="88"/>
                  </a:cxn>
                  <a:cxn ang="0">
                    <a:pos x="32" y="48"/>
                  </a:cxn>
                </a:cxnLst>
                <a:rect l="0" t="0" r="r" b="b"/>
                <a:pathLst>
                  <a:path w="259" h="267">
                    <a:moveTo>
                      <a:pt x="32" y="48"/>
                    </a:moveTo>
                    <a:cubicBezTo>
                      <a:pt x="41" y="38"/>
                      <a:pt x="53" y="29"/>
                      <a:pt x="66" y="24"/>
                    </a:cubicBezTo>
                    <a:cubicBezTo>
                      <a:pt x="123" y="0"/>
                      <a:pt x="197" y="30"/>
                      <a:pt x="232" y="91"/>
                    </a:cubicBezTo>
                    <a:cubicBezTo>
                      <a:pt x="213" y="111"/>
                      <a:pt x="174" y="138"/>
                      <a:pt x="133" y="160"/>
                    </a:cubicBezTo>
                    <a:cubicBezTo>
                      <a:pt x="117" y="133"/>
                      <a:pt x="84" y="119"/>
                      <a:pt x="59" y="130"/>
                    </a:cubicBezTo>
                    <a:cubicBezTo>
                      <a:pt x="33" y="141"/>
                      <a:pt x="25" y="172"/>
                      <a:pt x="41" y="199"/>
                    </a:cubicBezTo>
                    <a:cubicBezTo>
                      <a:pt x="56" y="226"/>
                      <a:pt x="90" y="240"/>
                      <a:pt x="115" y="229"/>
                    </a:cubicBezTo>
                    <a:cubicBezTo>
                      <a:pt x="140" y="218"/>
                      <a:pt x="148" y="187"/>
                      <a:pt x="133" y="160"/>
                    </a:cubicBezTo>
                    <a:cubicBezTo>
                      <a:pt x="174" y="138"/>
                      <a:pt x="213" y="111"/>
                      <a:pt x="232" y="91"/>
                    </a:cubicBezTo>
                    <a:cubicBezTo>
                      <a:pt x="259" y="139"/>
                      <a:pt x="253" y="191"/>
                      <a:pt x="222" y="223"/>
                    </a:cubicBezTo>
                    <a:cubicBezTo>
                      <a:pt x="195" y="252"/>
                      <a:pt x="164" y="258"/>
                      <a:pt x="154" y="260"/>
                    </a:cubicBezTo>
                    <a:cubicBezTo>
                      <a:pt x="145" y="262"/>
                      <a:pt x="114" y="267"/>
                      <a:pt x="80" y="253"/>
                    </a:cubicBezTo>
                    <a:cubicBezTo>
                      <a:pt x="50" y="240"/>
                      <a:pt x="31" y="220"/>
                      <a:pt x="22" y="205"/>
                    </a:cubicBezTo>
                    <a:cubicBezTo>
                      <a:pt x="0" y="171"/>
                      <a:pt x="0" y="141"/>
                      <a:pt x="0" y="131"/>
                    </a:cubicBezTo>
                    <a:cubicBezTo>
                      <a:pt x="0" y="110"/>
                      <a:pt x="7" y="92"/>
                      <a:pt x="8" y="88"/>
                    </a:cubicBezTo>
                    <a:cubicBezTo>
                      <a:pt x="14" y="72"/>
                      <a:pt x="21" y="62"/>
                      <a:pt x="32" y="4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2" name="Freeform 113"/>
              <p:cNvSpPr>
                <a:spLocks/>
              </p:cNvSpPr>
              <p:nvPr/>
            </p:nvSpPr>
            <p:spPr bwMode="auto">
              <a:xfrm>
                <a:off x="1200" y="998"/>
                <a:ext cx="179" cy="173"/>
              </a:xfrm>
              <a:custGeom>
                <a:avLst/>
                <a:gdLst/>
                <a:ahLst/>
                <a:cxnLst>
                  <a:cxn ang="0">
                    <a:pos x="51" y="48"/>
                  </a:cxn>
                  <a:cxn ang="0">
                    <a:pos x="35" y="195"/>
                  </a:cxn>
                  <a:cxn ang="0">
                    <a:pos x="164" y="262"/>
                  </a:cxn>
                  <a:cxn ang="0">
                    <a:pos x="241" y="224"/>
                  </a:cxn>
                  <a:cxn ang="0">
                    <a:pos x="251" y="91"/>
                  </a:cxn>
                  <a:cxn ang="0">
                    <a:pos x="152" y="160"/>
                  </a:cxn>
                  <a:cxn ang="0">
                    <a:pos x="134" y="229"/>
                  </a:cxn>
                  <a:cxn ang="0">
                    <a:pos x="60" y="199"/>
                  </a:cxn>
                  <a:cxn ang="0">
                    <a:pos x="78" y="130"/>
                  </a:cxn>
                  <a:cxn ang="0">
                    <a:pos x="152" y="160"/>
                  </a:cxn>
                  <a:cxn ang="0">
                    <a:pos x="251" y="91"/>
                  </a:cxn>
                  <a:cxn ang="0">
                    <a:pos x="85" y="24"/>
                  </a:cxn>
                  <a:cxn ang="0">
                    <a:pos x="51" y="48"/>
                  </a:cxn>
                </a:cxnLst>
                <a:rect l="0" t="0" r="r" b="b"/>
                <a:pathLst>
                  <a:path w="278" h="268">
                    <a:moveTo>
                      <a:pt x="51" y="48"/>
                    </a:moveTo>
                    <a:cubicBezTo>
                      <a:pt x="0" y="111"/>
                      <a:pt x="23" y="172"/>
                      <a:pt x="35" y="195"/>
                    </a:cubicBezTo>
                    <a:cubicBezTo>
                      <a:pt x="59" y="241"/>
                      <a:pt x="112" y="268"/>
                      <a:pt x="164" y="262"/>
                    </a:cubicBezTo>
                    <a:cubicBezTo>
                      <a:pt x="207" y="257"/>
                      <a:pt x="232" y="233"/>
                      <a:pt x="241" y="224"/>
                    </a:cubicBezTo>
                    <a:cubicBezTo>
                      <a:pt x="272" y="191"/>
                      <a:pt x="278" y="139"/>
                      <a:pt x="251" y="91"/>
                    </a:cubicBezTo>
                    <a:cubicBezTo>
                      <a:pt x="232" y="111"/>
                      <a:pt x="193" y="138"/>
                      <a:pt x="152" y="160"/>
                    </a:cubicBezTo>
                    <a:cubicBezTo>
                      <a:pt x="167" y="187"/>
                      <a:pt x="159" y="218"/>
                      <a:pt x="134" y="229"/>
                    </a:cubicBezTo>
                    <a:cubicBezTo>
                      <a:pt x="109" y="240"/>
                      <a:pt x="75" y="226"/>
                      <a:pt x="60" y="199"/>
                    </a:cubicBezTo>
                    <a:cubicBezTo>
                      <a:pt x="44" y="172"/>
                      <a:pt x="52" y="141"/>
                      <a:pt x="78" y="130"/>
                    </a:cubicBezTo>
                    <a:cubicBezTo>
                      <a:pt x="103" y="119"/>
                      <a:pt x="136" y="133"/>
                      <a:pt x="152" y="160"/>
                    </a:cubicBezTo>
                    <a:cubicBezTo>
                      <a:pt x="193" y="138"/>
                      <a:pt x="232" y="111"/>
                      <a:pt x="251" y="91"/>
                    </a:cubicBezTo>
                    <a:cubicBezTo>
                      <a:pt x="216" y="30"/>
                      <a:pt x="142" y="0"/>
                      <a:pt x="85" y="24"/>
                    </a:cubicBezTo>
                    <a:cubicBezTo>
                      <a:pt x="72" y="29"/>
                      <a:pt x="60" y="38"/>
                      <a:pt x="51" y="4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3" name="Freeform 114"/>
              <p:cNvSpPr>
                <a:spLocks/>
              </p:cNvSpPr>
              <p:nvPr/>
            </p:nvSpPr>
            <p:spPr bwMode="auto">
              <a:xfrm>
                <a:off x="1211" y="1029"/>
                <a:ext cx="144" cy="142"/>
              </a:xfrm>
              <a:custGeom>
                <a:avLst/>
                <a:gdLst/>
                <a:ahLst/>
                <a:cxnLst>
                  <a:cxn ang="0">
                    <a:pos x="18" y="149"/>
                  </a:cxn>
                  <a:cxn ang="0">
                    <a:pos x="4" y="113"/>
                  </a:cxn>
                  <a:cxn ang="0">
                    <a:pos x="2" y="74"/>
                  </a:cxn>
                  <a:cxn ang="0">
                    <a:pos x="13" y="32"/>
                  </a:cxn>
                  <a:cxn ang="0">
                    <a:pos x="24" y="12"/>
                  </a:cxn>
                  <a:cxn ang="0">
                    <a:pos x="33" y="0"/>
                  </a:cxn>
                  <a:cxn ang="0">
                    <a:pos x="27" y="129"/>
                  </a:cxn>
                  <a:cxn ang="0">
                    <a:pos x="192" y="196"/>
                  </a:cxn>
                  <a:cxn ang="0">
                    <a:pos x="223" y="175"/>
                  </a:cxn>
                  <a:cxn ang="0">
                    <a:pos x="210" y="188"/>
                  </a:cxn>
                  <a:cxn ang="0">
                    <a:pos x="202" y="193"/>
                  </a:cxn>
                  <a:cxn ang="0">
                    <a:pos x="172" y="208"/>
                  </a:cxn>
                  <a:cxn ang="0">
                    <a:pos x="159" y="212"/>
                  </a:cxn>
                  <a:cxn ang="0">
                    <a:pos x="141" y="214"/>
                  </a:cxn>
                  <a:cxn ang="0">
                    <a:pos x="117" y="214"/>
                  </a:cxn>
                  <a:cxn ang="0">
                    <a:pos x="100" y="211"/>
                  </a:cxn>
                  <a:cxn ang="0">
                    <a:pos x="91" y="208"/>
                  </a:cxn>
                  <a:cxn ang="0">
                    <a:pos x="74" y="202"/>
                  </a:cxn>
                  <a:cxn ang="0">
                    <a:pos x="59" y="193"/>
                  </a:cxn>
                  <a:cxn ang="0">
                    <a:pos x="18" y="149"/>
                  </a:cxn>
                </a:cxnLst>
                <a:rect l="0" t="0" r="r" b="b"/>
                <a:pathLst>
                  <a:path w="223" h="220">
                    <a:moveTo>
                      <a:pt x="18" y="149"/>
                    </a:moveTo>
                    <a:cubicBezTo>
                      <a:pt x="15" y="144"/>
                      <a:pt x="8" y="131"/>
                      <a:pt x="4" y="113"/>
                    </a:cubicBezTo>
                    <a:cubicBezTo>
                      <a:pt x="0" y="95"/>
                      <a:pt x="1" y="81"/>
                      <a:pt x="2" y="74"/>
                    </a:cubicBezTo>
                    <a:cubicBezTo>
                      <a:pt x="4" y="54"/>
                      <a:pt x="8" y="43"/>
                      <a:pt x="13" y="32"/>
                    </a:cubicBezTo>
                    <a:cubicBezTo>
                      <a:pt x="16" y="25"/>
                      <a:pt x="19" y="20"/>
                      <a:pt x="24" y="12"/>
                    </a:cubicBezTo>
                    <a:cubicBezTo>
                      <a:pt x="26" y="8"/>
                      <a:pt x="30" y="4"/>
                      <a:pt x="33" y="0"/>
                    </a:cubicBezTo>
                    <a:cubicBezTo>
                      <a:pt x="5" y="32"/>
                      <a:pt x="1" y="83"/>
                      <a:pt x="27" y="129"/>
                    </a:cubicBezTo>
                    <a:cubicBezTo>
                      <a:pt x="62" y="190"/>
                      <a:pt x="136" y="220"/>
                      <a:pt x="192" y="196"/>
                    </a:cubicBezTo>
                    <a:cubicBezTo>
                      <a:pt x="205" y="191"/>
                      <a:pt x="215" y="184"/>
                      <a:pt x="223" y="175"/>
                    </a:cubicBezTo>
                    <a:cubicBezTo>
                      <a:pt x="219" y="179"/>
                      <a:pt x="214" y="184"/>
                      <a:pt x="210" y="188"/>
                    </a:cubicBezTo>
                    <a:cubicBezTo>
                      <a:pt x="208" y="189"/>
                      <a:pt x="204" y="192"/>
                      <a:pt x="202" y="193"/>
                    </a:cubicBezTo>
                    <a:cubicBezTo>
                      <a:pt x="188" y="202"/>
                      <a:pt x="182" y="204"/>
                      <a:pt x="172" y="208"/>
                    </a:cubicBezTo>
                    <a:cubicBezTo>
                      <a:pt x="168" y="209"/>
                      <a:pt x="163" y="211"/>
                      <a:pt x="159" y="212"/>
                    </a:cubicBezTo>
                    <a:cubicBezTo>
                      <a:pt x="153" y="213"/>
                      <a:pt x="146" y="214"/>
                      <a:pt x="141" y="214"/>
                    </a:cubicBezTo>
                    <a:cubicBezTo>
                      <a:pt x="135" y="215"/>
                      <a:pt x="122" y="215"/>
                      <a:pt x="117" y="214"/>
                    </a:cubicBezTo>
                    <a:cubicBezTo>
                      <a:pt x="112" y="213"/>
                      <a:pt x="105" y="212"/>
                      <a:pt x="100" y="211"/>
                    </a:cubicBezTo>
                    <a:cubicBezTo>
                      <a:pt x="97" y="210"/>
                      <a:pt x="94" y="209"/>
                      <a:pt x="91" y="208"/>
                    </a:cubicBezTo>
                    <a:cubicBezTo>
                      <a:pt x="80" y="205"/>
                      <a:pt x="80" y="205"/>
                      <a:pt x="74" y="202"/>
                    </a:cubicBezTo>
                    <a:cubicBezTo>
                      <a:pt x="67" y="198"/>
                      <a:pt x="62" y="195"/>
                      <a:pt x="59" y="193"/>
                    </a:cubicBezTo>
                    <a:cubicBezTo>
                      <a:pt x="35" y="177"/>
                      <a:pt x="21" y="155"/>
                      <a:pt x="18" y="149"/>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4" name="Freeform 115"/>
              <p:cNvSpPr>
                <a:spLocks/>
              </p:cNvSpPr>
              <p:nvPr/>
            </p:nvSpPr>
            <p:spPr bwMode="auto">
              <a:xfrm>
                <a:off x="1205" y="1029"/>
                <a:ext cx="151" cy="161"/>
              </a:xfrm>
              <a:custGeom>
                <a:avLst/>
                <a:gdLst/>
                <a:ahLst/>
                <a:cxnLst>
                  <a:cxn ang="0">
                    <a:pos x="27" y="149"/>
                  </a:cxn>
                  <a:cxn ang="0">
                    <a:pos x="42" y="0"/>
                  </a:cxn>
                  <a:cxn ang="0">
                    <a:pos x="36" y="129"/>
                  </a:cxn>
                  <a:cxn ang="0">
                    <a:pos x="201" y="196"/>
                  </a:cxn>
                  <a:cxn ang="0">
                    <a:pos x="232" y="175"/>
                  </a:cxn>
                  <a:cxn ang="0">
                    <a:pos x="27" y="149"/>
                  </a:cxn>
                </a:cxnLst>
                <a:rect l="0" t="0" r="r" b="b"/>
                <a:pathLst>
                  <a:path w="232" h="249">
                    <a:moveTo>
                      <a:pt x="27" y="149"/>
                    </a:moveTo>
                    <a:cubicBezTo>
                      <a:pt x="0" y="100"/>
                      <a:pt x="6" y="44"/>
                      <a:pt x="42" y="0"/>
                    </a:cubicBezTo>
                    <a:cubicBezTo>
                      <a:pt x="14" y="32"/>
                      <a:pt x="10" y="83"/>
                      <a:pt x="36" y="129"/>
                    </a:cubicBezTo>
                    <a:cubicBezTo>
                      <a:pt x="71" y="190"/>
                      <a:pt x="145" y="220"/>
                      <a:pt x="201" y="196"/>
                    </a:cubicBezTo>
                    <a:cubicBezTo>
                      <a:pt x="214" y="191"/>
                      <a:pt x="224" y="184"/>
                      <a:pt x="232" y="175"/>
                    </a:cubicBezTo>
                    <a:cubicBezTo>
                      <a:pt x="156" y="249"/>
                      <a:pt x="60" y="209"/>
                      <a:pt x="27" y="149"/>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5" name="Freeform 116"/>
              <p:cNvSpPr>
                <a:spLocks/>
              </p:cNvSpPr>
              <p:nvPr/>
            </p:nvSpPr>
            <p:spPr bwMode="auto">
              <a:xfrm>
                <a:off x="1207" y="998"/>
                <a:ext cx="177" cy="173"/>
              </a:xfrm>
              <a:custGeom>
                <a:avLst/>
                <a:gdLst/>
                <a:ahLst/>
                <a:cxnLst>
                  <a:cxn ang="0">
                    <a:pos x="240" y="91"/>
                  </a:cxn>
                  <a:cxn ang="0">
                    <a:pos x="199" y="244"/>
                  </a:cxn>
                  <a:cxn ang="0">
                    <a:pos x="34" y="177"/>
                  </a:cxn>
                  <a:cxn ang="0">
                    <a:pos x="74" y="24"/>
                  </a:cxn>
                  <a:cxn ang="0">
                    <a:pos x="240" y="91"/>
                  </a:cxn>
                </a:cxnLst>
                <a:rect l="0" t="0" r="r" b="b"/>
                <a:pathLst>
                  <a:path w="274" h="268">
                    <a:moveTo>
                      <a:pt x="240" y="91"/>
                    </a:moveTo>
                    <a:cubicBezTo>
                      <a:pt x="274" y="152"/>
                      <a:pt x="256" y="221"/>
                      <a:pt x="199" y="244"/>
                    </a:cubicBezTo>
                    <a:cubicBezTo>
                      <a:pt x="143" y="268"/>
                      <a:pt x="69" y="238"/>
                      <a:pt x="34" y="177"/>
                    </a:cubicBezTo>
                    <a:cubicBezTo>
                      <a:pt x="0" y="116"/>
                      <a:pt x="18" y="48"/>
                      <a:pt x="74" y="24"/>
                    </a:cubicBezTo>
                    <a:cubicBezTo>
                      <a:pt x="131" y="0"/>
                      <a:pt x="205" y="30"/>
                      <a:pt x="240" y="91"/>
                    </a:cubicBezTo>
                    <a:close/>
                  </a:path>
                </a:pathLst>
              </a:custGeom>
              <a:gradFill rotWithShape="1">
                <a:gsLst>
                  <a:gs pos="0">
                    <a:srgbClr val="018CCB"/>
                  </a:gs>
                  <a:gs pos="100000">
                    <a:srgbClr val="018CCB">
                      <a:gamma/>
                      <a:tint val="57255"/>
                      <a:invGamma/>
                    </a:srgbClr>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48" name="Group 79"/>
          <p:cNvGrpSpPr>
            <a:grpSpLocks/>
          </p:cNvGrpSpPr>
          <p:nvPr/>
        </p:nvGrpSpPr>
        <p:grpSpPr bwMode="auto">
          <a:xfrm>
            <a:off x="8022838" y="1776055"/>
            <a:ext cx="2006937" cy="2100734"/>
            <a:chOff x="336" y="1632"/>
            <a:chExt cx="2400" cy="2515"/>
          </a:xfrm>
          <a:effectLst>
            <a:outerShdw blurRad="50800" dist="38100" dir="2700000" algn="tl" rotWithShape="0">
              <a:prstClr val="black">
                <a:alpha val="40000"/>
              </a:prstClr>
            </a:outerShdw>
          </a:effectLst>
        </p:grpSpPr>
        <p:sp>
          <p:nvSpPr>
            <p:cNvPr id="49" name="Freeform 80"/>
            <p:cNvSpPr>
              <a:spLocks/>
            </p:cNvSpPr>
            <p:nvPr/>
          </p:nvSpPr>
          <p:spPr bwMode="auto">
            <a:xfrm>
              <a:off x="442" y="1984"/>
              <a:ext cx="2294" cy="2163"/>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50" name="Freeform 81"/>
            <p:cNvSpPr>
              <a:spLocks/>
            </p:cNvSpPr>
            <p:nvPr/>
          </p:nvSpPr>
          <p:spPr bwMode="auto">
            <a:xfrm>
              <a:off x="336" y="1968"/>
              <a:ext cx="2273" cy="211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nvGrpSpPr>
            <p:cNvPr id="51" name="Group 82"/>
            <p:cNvGrpSpPr>
              <a:grpSpLocks/>
            </p:cNvGrpSpPr>
            <p:nvPr/>
          </p:nvGrpSpPr>
          <p:grpSpPr bwMode="auto">
            <a:xfrm>
              <a:off x="1392" y="1632"/>
              <a:ext cx="521" cy="578"/>
              <a:chOff x="2302" y="1120"/>
              <a:chExt cx="191" cy="212"/>
            </a:xfrm>
          </p:grpSpPr>
          <p:sp>
            <p:nvSpPr>
              <p:cNvPr id="52" name="Freeform 83"/>
              <p:cNvSpPr>
                <a:spLocks/>
              </p:cNvSpPr>
              <p:nvPr/>
            </p:nvSpPr>
            <p:spPr bwMode="auto">
              <a:xfrm>
                <a:off x="2302" y="1178"/>
                <a:ext cx="133" cy="154"/>
              </a:xfrm>
              <a:custGeom>
                <a:avLst/>
                <a:gdLst/>
                <a:ahLst/>
                <a:cxnLst>
                  <a:cxn ang="0">
                    <a:pos x="24" y="233"/>
                  </a:cxn>
                  <a:cxn ang="0">
                    <a:pos x="16" y="238"/>
                  </a:cxn>
                  <a:cxn ang="0">
                    <a:pos x="3" y="229"/>
                  </a:cxn>
                  <a:cxn ang="0">
                    <a:pos x="5" y="217"/>
                  </a:cxn>
                  <a:cxn ang="0">
                    <a:pos x="181" y="0"/>
                  </a:cxn>
                  <a:cxn ang="0">
                    <a:pos x="204" y="23"/>
                  </a:cxn>
                  <a:cxn ang="0">
                    <a:pos x="24" y="233"/>
                  </a:cxn>
                </a:cxnLst>
                <a:rect l="0" t="0" r="r" b="b"/>
                <a:pathLst>
                  <a:path w="204" h="238">
                    <a:moveTo>
                      <a:pt x="24" y="233"/>
                    </a:moveTo>
                    <a:cubicBezTo>
                      <a:pt x="24" y="233"/>
                      <a:pt x="21" y="237"/>
                      <a:pt x="16" y="238"/>
                    </a:cubicBezTo>
                    <a:cubicBezTo>
                      <a:pt x="12" y="238"/>
                      <a:pt x="5" y="235"/>
                      <a:pt x="3" y="229"/>
                    </a:cubicBezTo>
                    <a:cubicBezTo>
                      <a:pt x="0" y="223"/>
                      <a:pt x="5" y="217"/>
                      <a:pt x="5" y="217"/>
                    </a:cubicBezTo>
                    <a:cubicBezTo>
                      <a:pt x="181" y="0"/>
                      <a:pt x="181" y="0"/>
                      <a:pt x="181" y="0"/>
                    </a:cubicBezTo>
                    <a:cubicBezTo>
                      <a:pt x="204" y="23"/>
                      <a:pt x="204" y="23"/>
                      <a:pt x="204" y="23"/>
                    </a:cubicBezTo>
                    <a:lnTo>
                      <a:pt x="24" y="233"/>
                    </a:lnTo>
                    <a:close/>
                  </a:path>
                </a:pathLst>
              </a:custGeom>
              <a:gradFill rotWithShape="1">
                <a:gsLst>
                  <a:gs pos="0">
                    <a:srgbClr val="808080">
                      <a:gamma/>
                      <a:tint val="60392"/>
                      <a:invGamma/>
                    </a:srgbClr>
                  </a:gs>
                  <a:gs pos="100000">
                    <a:srgbClr val="808080"/>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53" name="Oval 84"/>
              <p:cNvSpPr>
                <a:spLocks noChangeArrowheads="1"/>
              </p:cNvSpPr>
              <p:nvPr/>
            </p:nvSpPr>
            <p:spPr bwMode="auto">
              <a:xfrm>
                <a:off x="2352" y="1120"/>
                <a:ext cx="141" cy="141"/>
              </a:xfrm>
              <a:prstGeom prst="ellipse">
                <a:avLst/>
              </a:prstGeom>
              <a:solidFill>
                <a:srgbClr val="BCB8B7"/>
              </a:soli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sp>
        <p:nvSpPr>
          <p:cNvPr id="54" name="矩形 12"/>
          <p:cNvSpPr>
            <a:spLocks noChangeArrowheads="1"/>
          </p:cNvSpPr>
          <p:nvPr/>
        </p:nvSpPr>
        <p:spPr bwMode="auto">
          <a:xfrm>
            <a:off x="3925723" y="2604601"/>
            <a:ext cx="1666987" cy="923330"/>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百度推广工具或谷歌</a:t>
            </a:r>
            <a:r>
              <a:rPr lang="en-US" altLang="zh-CN" dirty="0" err="1" smtClean="0">
                <a:latin typeface="微软雅黑" pitchFamily="34" charset="-122"/>
                <a:ea typeface="微软雅黑" pitchFamily="34" charset="-122"/>
              </a:rPr>
              <a:t>adwords</a:t>
            </a:r>
            <a:r>
              <a:rPr lang="zh-CN" altLang="en-US" dirty="0" smtClean="0">
                <a:latin typeface="微软雅黑" pitchFamily="34" charset="-122"/>
                <a:ea typeface="微软雅黑" pitchFamily="34" charset="-122"/>
              </a:rPr>
              <a:t>工具</a:t>
            </a:r>
            <a:endParaRPr lang="zh-CN" altLang="en-US" dirty="0">
              <a:latin typeface="微软雅黑" pitchFamily="34" charset="-122"/>
              <a:ea typeface="微软雅黑" pitchFamily="34" charset="-122"/>
            </a:endParaRPr>
          </a:p>
        </p:txBody>
      </p:sp>
      <p:sp>
        <p:nvSpPr>
          <p:cNvPr id="55" name="矩形 13"/>
          <p:cNvSpPr>
            <a:spLocks noChangeArrowheads="1"/>
          </p:cNvSpPr>
          <p:nvPr/>
        </p:nvSpPr>
        <p:spPr bwMode="auto">
          <a:xfrm>
            <a:off x="8175350" y="2608835"/>
            <a:ext cx="1675010" cy="923330"/>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长尾关键词挖掘工具，如金花、爱站等</a:t>
            </a:r>
            <a:endParaRPr lang="zh-CN" altLang="en-US" dirty="0">
              <a:latin typeface="微软雅黑" pitchFamily="34" charset="-122"/>
              <a:ea typeface="微软雅黑" pitchFamily="34" charset="-122"/>
            </a:endParaRPr>
          </a:p>
        </p:txBody>
      </p:sp>
      <p:sp>
        <p:nvSpPr>
          <p:cNvPr id="56" name="矩形 14"/>
          <p:cNvSpPr>
            <a:spLocks noChangeArrowheads="1"/>
          </p:cNvSpPr>
          <p:nvPr/>
        </p:nvSpPr>
        <p:spPr bwMode="auto">
          <a:xfrm>
            <a:off x="6179428" y="2608835"/>
            <a:ext cx="1443012" cy="923330"/>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同行网站、行业网站或扩展、组合</a:t>
            </a:r>
            <a:endParaRPr lang="zh-CN" altLang="en-US" dirty="0">
              <a:latin typeface="微软雅黑" pitchFamily="34" charset="-122"/>
              <a:ea typeface="微软雅黑" pitchFamily="34" charset="-122"/>
            </a:endParaRPr>
          </a:p>
        </p:txBody>
      </p:sp>
      <p:sp>
        <p:nvSpPr>
          <p:cNvPr id="57" name="矩形 15"/>
          <p:cNvSpPr>
            <a:spLocks noChangeArrowheads="1"/>
          </p:cNvSpPr>
          <p:nvPr/>
        </p:nvSpPr>
        <p:spPr bwMode="auto">
          <a:xfrm>
            <a:off x="1882657" y="2604601"/>
            <a:ext cx="1624806" cy="923330"/>
          </a:xfrm>
          <a:prstGeom prst="rect">
            <a:avLst/>
          </a:prstGeom>
          <a:noFill/>
          <a:ln w="9525">
            <a:noFill/>
            <a:miter lim="800000"/>
            <a:headEnd/>
            <a:tailEnd/>
          </a:ln>
        </p:spPr>
        <p:txBody>
          <a:bodyPr wrap="square">
            <a:spAutoFit/>
          </a:bodyPr>
          <a:lstStyle/>
          <a:p>
            <a:r>
              <a:rPr lang="zh-CN" altLang="en-US" dirty="0">
                <a:latin typeface="微软雅黑" pitchFamily="34" charset="-122"/>
                <a:ea typeface="微软雅黑" pitchFamily="34" charset="-122"/>
              </a:rPr>
              <a:t>各大搜索引擎的下</a:t>
            </a:r>
            <a:r>
              <a:rPr lang="zh-CN" altLang="en-US" dirty="0" smtClean="0">
                <a:latin typeface="微软雅黑" pitchFamily="34" charset="-122"/>
                <a:ea typeface="微软雅黑" pitchFamily="34" charset="-122"/>
              </a:rPr>
              <a:t>拉、相关搜索和热搜榜</a:t>
            </a:r>
            <a:endParaRPr lang="zh-CN" altLang="en-US" dirty="0">
              <a:latin typeface="微软雅黑" pitchFamily="34" charset="-122"/>
              <a:ea typeface="微软雅黑" pitchFamily="34" charset="-122"/>
            </a:endParaRPr>
          </a:p>
        </p:txBody>
      </p:sp>
      <p:pic>
        <p:nvPicPr>
          <p:cNvPr id="58" name="图片 57"/>
          <p:cNvPicPr>
            <a:picLocks noChangeAspect="1"/>
          </p:cNvPicPr>
          <p:nvPr/>
        </p:nvPicPr>
        <p:blipFill>
          <a:blip r:embed="rId3"/>
          <a:stretch>
            <a:fillRect/>
          </a:stretch>
        </p:blipFill>
        <p:spPr>
          <a:xfrm>
            <a:off x="1825697" y="4412764"/>
            <a:ext cx="1733333" cy="1357142"/>
          </a:xfrm>
          <a:prstGeom prst="rect">
            <a:avLst/>
          </a:prstGeom>
        </p:spPr>
      </p:pic>
      <p:pic>
        <p:nvPicPr>
          <p:cNvPr id="59" name="图片 58"/>
          <p:cNvPicPr>
            <a:picLocks noChangeAspect="1"/>
          </p:cNvPicPr>
          <p:nvPr/>
        </p:nvPicPr>
        <p:blipFill>
          <a:blip r:embed="rId4"/>
          <a:stretch>
            <a:fillRect/>
          </a:stretch>
        </p:blipFill>
        <p:spPr>
          <a:xfrm>
            <a:off x="8111477" y="4293716"/>
            <a:ext cx="1812097" cy="1476190"/>
          </a:xfrm>
          <a:prstGeom prst="rect">
            <a:avLst/>
          </a:prstGeom>
        </p:spPr>
      </p:pic>
      <p:pic>
        <p:nvPicPr>
          <p:cNvPr id="60" name="图片 59"/>
          <p:cNvPicPr>
            <a:picLocks noChangeAspect="1"/>
          </p:cNvPicPr>
          <p:nvPr/>
        </p:nvPicPr>
        <p:blipFill>
          <a:blip r:embed="rId5"/>
          <a:stretch>
            <a:fillRect/>
          </a:stretch>
        </p:blipFill>
        <p:spPr>
          <a:xfrm>
            <a:off x="3896636" y="4411316"/>
            <a:ext cx="1699999" cy="1358590"/>
          </a:xfrm>
          <a:prstGeom prst="rect">
            <a:avLst/>
          </a:prstGeom>
        </p:spPr>
      </p:pic>
      <p:pic>
        <p:nvPicPr>
          <p:cNvPr id="61" name="图片 60"/>
          <p:cNvPicPr>
            <a:picLocks noChangeAspect="1"/>
          </p:cNvPicPr>
          <p:nvPr/>
        </p:nvPicPr>
        <p:blipFill>
          <a:blip r:embed="rId6"/>
          <a:stretch>
            <a:fillRect/>
          </a:stretch>
        </p:blipFill>
        <p:spPr>
          <a:xfrm>
            <a:off x="6140194" y="4411317"/>
            <a:ext cx="1527511" cy="1358590"/>
          </a:xfrm>
          <a:prstGeom prst="rect">
            <a:avLst/>
          </a:prstGeom>
        </p:spPr>
      </p:pic>
      <p:sp>
        <p:nvSpPr>
          <p:cNvPr id="62" name="文本框 61"/>
          <p:cNvSpPr txBox="1"/>
          <p:nvPr/>
        </p:nvSpPr>
        <p:spPr>
          <a:xfrm>
            <a:off x="4625333" y="6384567"/>
            <a:ext cx="4583931" cy="400110"/>
          </a:xfrm>
          <a:prstGeom prst="rect">
            <a:avLst/>
          </a:prstGeom>
          <a:noFill/>
        </p:spPr>
        <p:txBody>
          <a:bodyPr wrap="square" rtlCol="0">
            <a:spAutoFit/>
          </a:bodyPr>
          <a:lstStyle/>
          <a:p>
            <a:r>
              <a:rPr lang="zh-CN" altLang="en-US" sz="2000" b="1" dirty="0" smtClean="0">
                <a:solidFill>
                  <a:srgbClr val="FF0000"/>
                </a:solidFill>
              </a:rPr>
              <a:t>优先以百度搜索相关、百度下拉为主</a:t>
            </a:r>
            <a:endParaRPr lang="zh-CN" altLang="en-US" sz="2000" b="1" dirty="0">
              <a:solidFill>
                <a:srgbClr val="FF0000"/>
              </a:solidFill>
            </a:endParaRPr>
          </a:p>
        </p:txBody>
      </p:sp>
    </p:spTree>
    <p:extLst>
      <p:ext uri="{BB962C8B-B14F-4D97-AF65-F5344CB8AC3E}">
        <p14:creationId xmlns:p14="http://schemas.microsoft.com/office/powerpoint/2010/main" val="1469002036"/>
      </p:ext>
    </p:extLst>
  </p:cSld>
  <p:clrMapOvr>
    <a:masterClrMapping/>
  </p:clrMapOvr>
  <p:transition spd="slow" advTm="0">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63" name="Oval 296"/>
          <p:cNvSpPr>
            <a:spLocks noChangeArrowheads="1"/>
          </p:cNvSpPr>
          <p:nvPr/>
        </p:nvSpPr>
        <p:spPr bwMode="auto">
          <a:xfrm>
            <a:off x="5134768" y="1397691"/>
            <a:ext cx="1584325" cy="1584325"/>
          </a:xfrm>
          <a:prstGeom prst="ellipse">
            <a:avLst/>
          </a:pr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64" name="Oval 296"/>
          <p:cNvSpPr>
            <a:spLocks noChangeArrowheads="1"/>
          </p:cNvSpPr>
          <p:nvPr/>
        </p:nvSpPr>
        <p:spPr bwMode="auto">
          <a:xfrm>
            <a:off x="7149306" y="1384077"/>
            <a:ext cx="1584325" cy="1584325"/>
          </a:xfrm>
          <a:prstGeom prst="ellipse">
            <a:avLst/>
          </a:pr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65" name="Oval 309"/>
          <p:cNvSpPr>
            <a:spLocks noChangeArrowheads="1"/>
          </p:cNvSpPr>
          <p:nvPr/>
        </p:nvSpPr>
        <p:spPr bwMode="auto">
          <a:xfrm>
            <a:off x="7246600" y="1456307"/>
            <a:ext cx="1439863" cy="1439863"/>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66" name="Oval 309"/>
          <p:cNvSpPr>
            <a:spLocks noChangeArrowheads="1"/>
          </p:cNvSpPr>
          <p:nvPr/>
        </p:nvSpPr>
        <p:spPr bwMode="auto">
          <a:xfrm>
            <a:off x="5232062" y="1469921"/>
            <a:ext cx="1439863" cy="1439863"/>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grpSp>
        <p:nvGrpSpPr>
          <p:cNvPr id="67" name="Group 3"/>
          <p:cNvGrpSpPr>
            <a:grpSpLocks/>
          </p:cNvGrpSpPr>
          <p:nvPr/>
        </p:nvGrpSpPr>
        <p:grpSpPr bwMode="auto">
          <a:xfrm>
            <a:off x="541338" y="1817052"/>
            <a:ext cx="8207375" cy="4845050"/>
            <a:chOff x="0" y="135"/>
            <a:chExt cx="5170" cy="3052"/>
          </a:xfrm>
        </p:grpSpPr>
        <p:grpSp>
          <p:nvGrpSpPr>
            <p:cNvPr id="68" name="Group 4"/>
            <p:cNvGrpSpPr>
              <a:grpSpLocks/>
            </p:cNvGrpSpPr>
            <p:nvPr/>
          </p:nvGrpSpPr>
          <p:grpSpPr bwMode="auto">
            <a:xfrm>
              <a:off x="0" y="1633"/>
              <a:ext cx="4972" cy="1554"/>
              <a:chOff x="0" y="0"/>
              <a:chExt cx="4972" cy="1554"/>
            </a:xfrm>
          </p:grpSpPr>
          <p:sp>
            <p:nvSpPr>
              <p:cNvPr id="81" name="Freeform 279"/>
              <p:cNvSpPr>
                <a:spLocks/>
              </p:cNvSpPr>
              <p:nvPr/>
            </p:nvSpPr>
            <p:spPr bwMode="auto">
              <a:xfrm>
                <a:off x="2176" y="622"/>
                <a:ext cx="620" cy="932"/>
              </a:xfrm>
              <a:custGeom>
                <a:avLst/>
                <a:gdLst>
                  <a:gd name="T0" fmla="*/ 310 w 620"/>
                  <a:gd name="T1" fmla="*/ 0 h 932"/>
                  <a:gd name="T2" fmla="*/ 0 w 620"/>
                  <a:gd name="T3" fmla="*/ 932 h 932"/>
                  <a:gd name="T4" fmla="*/ 620 w 620"/>
                  <a:gd name="T5" fmla="*/ 932 h 932"/>
                  <a:gd name="T6" fmla="*/ 310 w 620"/>
                  <a:gd name="T7" fmla="*/ 0 h 932"/>
                  <a:gd name="T8" fmla="*/ 0 60000 65536"/>
                  <a:gd name="T9" fmla="*/ 0 60000 65536"/>
                  <a:gd name="T10" fmla="*/ 0 60000 65536"/>
                  <a:gd name="T11" fmla="*/ 0 60000 65536"/>
                  <a:gd name="T12" fmla="*/ 0 w 620"/>
                  <a:gd name="T13" fmla="*/ 0 h 932"/>
                  <a:gd name="T14" fmla="*/ 620 w 620"/>
                  <a:gd name="T15" fmla="*/ 932 h 932"/>
                </a:gdLst>
                <a:ahLst/>
                <a:cxnLst>
                  <a:cxn ang="T8">
                    <a:pos x="T0" y="T1"/>
                  </a:cxn>
                  <a:cxn ang="T9">
                    <a:pos x="T2" y="T3"/>
                  </a:cxn>
                  <a:cxn ang="T10">
                    <a:pos x="T4" y="T5"/>
                  </a:cxn>
                  <a:cxn ang="T11">
                    <a:pos x="T6" y="T7"/>
                  </a:cxn>
                </a:cxnLst>
                <a:rect l="T12" t="T13" r="T14" b="T15"/>
                <a:pathLst>
                  <a:path w="620" h="932">
                    <a:moveTo>
                      <a:pt x="310" y="0"/>
                    </a:moveTo>
                    <a:lnTo>
                      <a:pt x="0" y="932"/>
                    </a:lnTo>
                    <a:lnTo>
                      <a:pt x="620" y="932"/>
                    </a:lnTo>
                    <a:lnTo>
                      <a:pt x="310" y="0"/>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2" name="Freeform 280"/>
              <p:cNvSpPr>
                <a:spLocks/>
              </p:cNvSpPr>
              <p:nvPr/>
            </p:nvSpPr>
            <p:spPr bwMode="auto">
              <a:xfrm>
                <a:off x="906" y="52"/>
                <a:ext cx="54" cy="598"/>
              </a:xfrm>
              <a:custGeom>
                <a:avLst/>
                <a:gdLst>
                  <a:gd name="T0" fmla="*/ 0 w 54"/>
                  <a:gd name="T1" fmla="*/ 26 h 598"/>
                  <a:gd name="T2" fmla="*/ 0 w 54"/>
                  <a:gd name="T3" fmla="*/ 570 h 598"/>
                  <a:gd name="T4" fmla="*/ 2 w 54"/>
                  <a:gd name="T5" fmla="*/ 582 h 598"/>
                  <a:gd name="T6" fmla="*/ 8 w 54"/>
                  <a:gd name="T7" fmla="*/ 590 h 598"/>
                  <a:gd name="T8" fmla="*/ 16 w 54"/>
                  <a:gd name="T9" fmla="*/ 596 h 598"/>
                  <a:gd name="T10" fmla="*/ 26 w 54"/>
                  <a:gd name="T11" fmla="*/ 598 h 598"/>
                  <a:gd name="T12" fmla="*/ 38 w 54"/>
                  <a:gd name="T13" fmla="*/ 596 h 598"/>
                  <a:gd name="T14" fmla="*/ 46 w 54"/>
                  <a:gd name="T15" fmla="*/ 590 h 598"/>
                  <a:gd name="T16" fmla="*/ 52 w 54"/>
                  <a:gd name="T17" fmla="*/ 582 h 598"/>
                  <a:gd name="T18" fmla="*/ 54 w 54"/>
                  <a:gd name="T19" fmla="*/ 570 h 598"/>
                  <a:gd name="T20" fmla="*/ 54 w 54"/>
                  <a:gd name="T21" fmla="*/ 26 h 598"/>
                  <a:gd name="T22" fmla="*/ 52 w 54"/>
                  <a:gd name="T23" fmla="*/ 16 h 598"/>
                  <a:gd name="T24" fmla="*/ 46 w 54"/>
                  <a:gd name="T25" fmla="*/ 8 h 598"/>
                  <a:gd name="T26" fmla="*/ 38 w 54"/>
                  <a:gd name="T27" fmla="*/ 2 h 598"/>
                  <a:gd name="T28" fmla="*/ 26 w 54"/>
                  <a:gd name="T29" fmla="*/ 0 h 598"/>
                  <a:gd name="T30" fmla="*/ 16 w 54"/>
                  <a:gd name="T31" fmla="*/ 2 h 598"/>
                  <a:gd name="T32" fmla="*/ 8 w 54"/>
                  <a:gd name="T33" fmla="*/ 8 h 598"/>
                  <a:gd name="T34" fmla="*/ 2 w 54"/>
                  <a:gd name="T35" fmla="*/ 16 h 598"/>
                  <a:gd name="T36" fmla="*/ 0 w 54"/>
                  <a:gd name="T37" fmla="*/ 26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598"/>
                  <a:gd name="T59" fmla="*/ 54 w 54"/>
                  <a:gd name="T60" fmla="*/ 598 h 5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3" name="Freeform 281"/>
              <p:cNvSpPr>
                <a:spLocks/>
              </p:cNvSpPr>
              <p:nvPr/>
            </p:nvSpPr>
            <p:spPr bwMode="auto">
              <a:xfrm>
                <a:off x="906" y="596"/>
                <a:ext cx="3162" cy="54"/>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2 w 3162"/>
                  <a:gd name="T13" fmla="*/ 38 h 54"/>
                  <a:gd name="T14" fmla="*/ 8 w 3162"/>
                  <a:gd name="T15" fmla="*/ 46 h 54"/>
                  <a:gd name="T16" fmla="*/ 16 w 3162"/>
                  <a:gd name="T17" fmla="*/ 52 h 54"/>
                  <a:gd name="T18" fmla="*/ 26 w 3162"/>
                  <a:gd name="T19" fmla="*/ 54 h 54"/>
                  <a:gd name="T20" fmla="*/ 3134 w 3162"/>
                  <a:gd name="T21" fmla="*/ 54 h 54"/>
                  <a:gd name="T22" fmla="*/ 3144 w 3162"/>
                  <a:gd name="T23" fmla="*/ 52 h 54"/>
                  <a:gd name="T24" fmla="*/ 3154 w 3162"/>
                  <a:gd name="T25" fmla="*/ 46 h 54"/>
                  <a:gd name="T26" fmla="*/ 3160 w 3162"/>
                  <a:gd name="T27" fmla="*/ 38 h 54"/>
                  <a:gd name="T28" fmla="*/ 3162 w 3162"/>
                  <a:gd name="T29" fmla="*/ 26 h 54"/>
                  <a:gd name="T30" fmla="*/ 3160 w 3162"/>
                  <a:gd name="T31" fmla="*/ 16 h 54"/>
                  <a:gd name="T32" fmla="*/ 3154 w 3162"/>
                  <a:gd name="T33" fmla="*/ 8 h 54"/>
                  <a:gd name="T34" fmla="*/ 3144 w 3162"/>
                  <a:gd name="T35" fmla="*/ 2 h 54"/>
                  <a:gd name="T36" fmla="*/ 3134 w 3162"/>
                  <a:gd name="T37" fmla="*/ 0 h 54"/>
                  <a:gd name="T38" fmla="*/ 26 w 3162"/>
                  <a:gd name="T39" fmla="*/ 0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62"/>
                  <a:gd name="T61" fmla="*/ 0 h 54"/>
                  <a:gd name="T62" fmla="*/ 3162 w 3162"/>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4" name="Freeform 282"/>
              <p:cNvSpPr>
                <a:spLocks/>
              </p:cNvSpPr>
              <p:nvPr/>
            </p:nvSpPr>
            <p:spPr bwMode="auto">
              <a:xfrm>
                <a:off x="4012" y="52"/>
                <a:ext cx="56" cy="598"/>
              </a:xfrm>
              <a:custGeom>
                <a:avLst/>
                <a:gdLst>
                  <a:gd name="T0" fmla="*/ 0 w 56"/>
                  <a:gd name="T1" fmla="*/ 26 h 598"/>
                  <a:gd name="T2" fmla="*/ 0 w 56"/>
                  <a:gd name="T3" fmla="*/ 570 h 598"/>
                  <a:gd name="T4" fmla="*/ 2 w 56"/>
                  <a:gd name="T5" fmla="*/ 582 h 598"/>
                  <a:gd name="T6" fmla="*/ 8 w 56"/>
                  <a:gd name="T7" fmla="*/ 590 h 598"/>
                  <a:gd name="T8" fmla="*/ 18 w 56"/>
                  <a:gd name="T9" fmla="*/ 596 h 598"/>
                  <a:gd name="T10" fmla="*/ 28 w 56"/>
                  <a:gd name="T11" fmla="*/ 598 h 598"/>
                  <a:gd name="T12" fmla="*/ 38 w 56"/>
                  <a:gd name="T13" fmla="*/ 596 h 598"/>
                  <a:gd name="T14" fmla="*/ 48 w 56"/>
                  <a:gd name="T15" fmla="*/ 590 h 598"/>
                  <a:gd name="T16" fmla="*/ 54 w 56"/>
                  <a:gd name="T17" fmla="*/ 582 h 598"/>
                  <a:gd name="T18" fmla="*/ 56 w 56"/>
                  <a:gd name="T19" fmla="*/ 570 h 598"/>
                  <a:gd name="T20" fmla="*/ 56 w 56"/>
                  <a:gd name="T21" fmla="*/ 26 h 598"/>
                  <a:gd name="T22" fmla="*/ 54 w 56"/>
                  <a:gd name="T23" fmla="*/ 16 h 598"/>
                  <a:gd name="T24" fmla="*/ 48 w 56"/>
                  <a:gd name="T25" fmla="*/ 8 h 598"/>
                  <a:gd name="T26" fmla="*/ 38 w 56"/>
                  <a:gd name="T27" fmla="*/ 2 h 598"/>
                  <a:gd name="T28" fmla="*/ 28 w 56"/>
                  <a:gd name="T29" fmla="*/ 0 h 598"/>
                  <a:gd name="T30" fmla="*/ 18 w 56"/>
                  <a:gd name="T31" fmla="*/ 2 h 598"/>
                  <a:gd name="T32" fmla="*/ 8 w 56"/>
                  <a:gd name="T33" fmla="*/ 8 h 598"/>
                  <a:gd name="T34" fmla="*/ 2 w 56"/>
                  <a:gd name="T35" fmla="*/ 16 h 598"/>
                  <a:gd name="T36" fmla="*/ 0 w 56"/>
                  <a:gd name="T37" fmla="*/ 26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598"/>
                  <a:gd name="T59" fmla="*/ 56 w 56"/>
                  <a:gd name="T60" fmla="*/ 598 h 5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5" name="Freeform 283"/>
              <p:cNvSpPr>
                <a:spLocks/>
              </p:cNvSpPr>
              <p:nvPr/>
            </p:nvSpPr>
            <p:spPr bwMode="auto">
              <a:xfrm>
                <a:off x="3964" y="80"/>
                <a:ext cx="152" cy="152"/>
              </a:xfrm>
              <a:custGeom>
                <a:avLst/>
                <a:gdLst/>
                <a:ahLst/>
                <a:cxnLst>
                  <a:cxn ang="0">
                    <a:pos x="152" y="76"/>
                  </a:cxn>
                  <a:cxn ang="0">
                    <a:pos x="152" y="76"/>
                  </a:cxn>
                  <a:cxn ang="0">
                    <a:pos x="152" y="92"/>
                  </a:cxn>
                  <a:cxn ang="0">
                    <a:pos x="146" y="106"/>
                  </a:cxn>
                  <a:cxn ang="0">
                    <a:pos x="140" y="118"/>
                  </a:cxn>
                  <a:cxn ang="0">
                    <a:pos x="130" y="130"/>
                  </a:cxn>
                  <a:cxn ang="0">
                    <a:pos x="120" y="140"/>
                  </a:cxn>
                  <a:cxn ang="0">
                    <a:pos x="106" y="146"/>
                  </a:cxn>
                  <a:cxn ang="0">
                    <a:pos x="92" y="152"/>
                  </a:cxn>
                  <a:cxn ang="0">
                    <a:pos x="76" y="152"/>
                  </a:cxn>
                  <a:cxn ang="0">
                    <a:pos x="62" y="152"/>
                  </a:cxn>
                  <a:cxn ang="0">
                    <a:pos x="46" y="146"/>
                  </a:cxn>
                  <a:cxn ang="0">
                    <a:pos x="34" y="140"/>
                  </a:cxn>
                  <a:cxn ang="0">
                    <a:pos x="22" y="130"/>
                  </a:cxn>
                  <a:cxn ang="0">
                    <a:pos x="14" y="118"/>
                  </a:cxn>
                  <a:cxn ang="0">
                    <a:pos x="6" y="106"/>
                  </a:cxn>
                  <a:cxn ang="0">
                    <a:pos x="2" y="92"/>
                  </a:cxn>
                  <a:cxn ang="0">
                    <a:pos x="0" y="76"/>
                  </a:cxn>
                  <a:cxn ang="0">
                    <a:pos x="2" y="60"/>
                  </a:cxn>
                  <a:cxn ang="0">
                    <a:pos x="6" y="46"/>
                  </a:cxn>
                  <a:cxn ang="0">
                    <a:pos x="14" y="34"/>
                  </a:cxn>
                  <a:cxn ang="0">
                    <a:pos x="22" y="22"/>
                  </a:cxn>
                  <a:cxn ang="0">
                    <a:pos x="34" y="14"/>
                  </a:cxn>
                  <a:cxn ang="0">
                    <a:pos x="46" y="6"/>
                  </a:cxn>
                  <a:cxn ang="0">
                    <a:pos x="62" y="2"/>
                  </a:cxn>
                  <a:cxn ang="0">
                    <a:pos x="76" y="0"/>
                  </a:cxn>
                  <a:cxn ang="0">
                    <a:pos x="92" y="2"/>
                  </a:cxn>
                  <a:cxn ang="0">
                    <a:pos x="106" y="6"/>
                  </a:cxn>
                  <a:cxn ang="0">
                    <a:pos x="120" y="14"/>
                  </a:cxn>
                  <a:cxn ang="0">
                    <a:pos x="130" y="22"/>
                  </a:cxn>
                  <a:cxn ang="0">
                    <a:pos x="140" y="34"/>
                  </a:cxn>
                  <a:cxn ang="0">
                    <a:pos x="146" y="46"/>
                  </a:cxn>
                  <a:cxn ang="0">
                    <a:pos x="152" y="60"/>
                  </a:cxn>
                  <a:cxn ang="0">
                    <a:pos x="152" y="76"/>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gradFill rotWithShape="1">
                <a:gsLst>
                  <a:gs pos="0">
                    <a:srgbClr val="E6D8D8"/>
                  </a:gs>
                  <a:gs pos="100000">
                    <a:srgbClr val="C09C9C"/>
                  </a:gs>
                </a:gsLst>
                <a:lin ang="5400000" scaled="1"/>
              </a:gra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6" name="Freeform 284"/>
              <p:cNvSpPr>
                <a:spLocks/>
              </p:cNvSpPr>
              <p:nvPr/>
            </p:nvSpPr>
            <p:spPr bwMode="auto">
              <a:xfrm>
                <a:off x="3108" y="0"/>
                <a:ext cx="1864" cy="156"/>
              </a:xfrm>
              <a:custGeom>
                <a:avLst/>
                <a:gdLst/>
                <a:ahLst/>
                <a:cxnLst>
                  <a:cxn ang="0">
                    <a:pos x="466" y="156"/>
                  </a:cxn>
                  <a:cxn ang="0">
                    <a:pos x="1398" y="156"/>
                  </a:cxn>
                  <a:cxn ang="0">
                    <a:pos x="1442" y="154"/>
                  </a:cxn>
                  <a:cxn ang="0">
                    <a:pos x="1506" y="144"/>
                  </a:cxn>
                  <a:cxn ang="0">
                    <a:pos x="1584" y="130"/>
                  </a:cxn>
                  <a:cxn ang="0">
                    <a:pos x="1664" y="110"/>
                  </a:cxn>
                  <a:cxn ang="0">
                    <a:pos x="1702" y="100"/>
                  </a:cxn>
                  <a:cxn ang="0">
                    <a:pos x="1740" y="88"/>
                  </a:cxn>
                  <a:cxn ang="0">
                    <a:pos x="1774" y="76"/>
                  </a:cxn>
                  <a:cxn ang="0">
                    <a:pos x="1804" y="62"/>
                  </a:cxn>
                  <a:cxn ang="0">
                    <a:pos x="1828" y="48"/>
                  </a:cxn>
                  <a:cxn ang="0">
                    <a:pos x="1848" y="32"/>
                  </a:cxn>
                  <a:cxn ang="0">
                    <a:pos x="1854" y="24"/>
                  </a:cxn>
                  <a:cxn ang="0">
                    <a:pos x="1860" y="16"/>
                  </a:cxn>
                  <a:cxn ang="0">
                    <a:pos x="1862" y="8"/>
                  </a:cxn>
                  <a:cxn ang="0">
                    <a:pos x="1864" y="0"/>
                  </a:cxn>
                  <a:cxn ang="0">
                    <a:pos x="0" y="0"/>
                  </a:cxn>
                  <a:cxn ang="0">
                    <a:pos x="0" y="8"/>
                  </a:cxn>
                  <a:cxn ang="0">
                    <a:pos x="4" y="16"/>
                  </a:cxn>
                  <a:cxn ang="0">
                    <a:pos x="10" y="24"/>
                  </a:cxn>
                  <a:cxn ang="0">
                    <a:pos x="16" y="32"/>
                  </a:cxn>
                  <a:cxn ang="0">
                    <a:pos x="36" y="48"/>
                  </a:cxn>
                  <a:cxn ang="0">
                    <a:pos x="60" y="62"/>
                  </a:cxn>
                  <a:cxn ang="0">
                    <a:pos x="90" y="76"/>
                  </a:cxn>
                  <a:cxn ang="0">
                    <a:pos x="124" y="88"/>
                  </a:cxn>
                  <a:cxn ang="0">
                    <a:pos x="162" y="100"/>
                  </a:cxn>
                  <a:cxn ang="0">
                    <a:pos x="200" y="110"/>
                  </a:cxn>
                  <a:cxn ang="0">
                    <a:pos x="280" y="130"/>
                  </a:cxn>
                  <a:cxn ang="0">
                    <a:pos x="356" y="144"/>
                  </a:cxn>
                  <a:cxn ang="0">
                    <a:pos x="422" y="154"/>
                  </a:cxn>
                  <a:cxn ang="0">
                    <a:pos x="466" y="156"/>
                  </a:cxn>
                </a:cxnLst>
                <a:rect l="0" t="0" r="r" b="b"/>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close/>
                  </a:path>
                </a:pathLst>
              </a:custGeom>
              <a:gradFill rotWithShape="1">
                <a:gsLst>
                  <a:gs pos="0">
                    <a:srgbClr val="E6D8D8"/>
                  </a:gs>
                  <a:gs pos="100000">
                    <a:srgbClr val="C09C9C"/>
                  </a:gs>
                </a:gsLst>
                <a:lin ang="5400000" scaled="1"/>
              </a:gra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7" name="Freeform 285"/>
              <p:cNvSpPr>
                <a:spLocks/>
              </p:cNvSpPr>
              <p:nvPr/>
            </p:nvSpPr>
            <p:spPr bwMode="auto">
              <a:xfrm>
                <a:off x="3108" y="0"/>
                <a:ext cx="1864" cy="156"/>
              </a:xfrm>
              <a:custGeom>
                <a:avLst/>
                <a:gdLst>
                  <a:gd name="T0" fmla="*/ 466 w 1864"/>
                  <a:gd name="T1" fmla="*/ 156 h 156"/>
                  <a:gd name="T2" fmla="*/ 1398 w 1864"/>
                  <a:gd name="T3" fmla="*/ 156 h 156"/>
                  <a:gd name="T4" fmla="*/ 1442 w 1864"/>
                  <a:gd name="T5" fmla="*/ 154 h 156"/>
                  <a:gd name="T6" fmla="*/ 1506 w 1864"/>
                  <a:gd name="T7" fmla="*/ 144 h 156"/>
                  <a:gd name="T8" fmla="*/ 1584 w 1864"/>
                  <a:gd name="T9" fmla="*/ 130 h 156"/>
                  <a:gd name="T10" fmla="*/ 1664 w 1864"/>
                  <a:gd name="T11" fmla="*/ 110 h 156"/>
                  <a:gd name="T12" fmla="*/ 1702 w 1864"/>
                  <a:gd name="T13" fmla="*/ 100 h 156"/>
                  <a:gd name="T14" fmla="*/ 1740 w 1864"/>
                  <a:gd name="T15" fmla="*/ 88 h 156"/>
                  <a:gd name="T16" fmla="*/ 1774 w 1864"/>
                  <a:gd name="T17" fmla="*/ 76 h 156"/>
                  <a:gd name="T18" fmla="*/ 1804 w 1864"/>
                  <a:gd name="T19" fmla="*/ 62 h 156"/>
                  <a:gd name="T20" fmla="*/ 1828 w 1864"/>
                  <a:gd name="T21" fmla="*/ 48 h 156"/>
                  <a:gd name="T22" fmla="*/ 1848 w 1864"/>
                  <a:gd name="T23" fmla="*/ 32 h 156"/>
                  <a:gd name="T24" fmla="*/ 1854 w 1864"/>
                  <a:gd name="T25" fmla="*/ 24 h 156"/>
                  <a:gd name="T26" fmla="*/ 1860 w 1864"/>
                  <a:gd name="T27" fmla="*/ 16 h 156"/>
                  <a:gd name="T28" fmla="*/ 1862 w 1864"/>
                  <a:gd name="T29" fmla="*/ 8 h 156"/>
                  <a:gd name="T30" fmla="*/ 1864 w 1864"/>
                  <a:gd name="T31" fmla="*/ 0 h 156"/>
                  <a:gd name="T32" fmla="*/ 0 w 1864"/>
                  <a:gd name="T33" fmla="*/ 0 h 156"/>
                  <a:gd name="T34" fmla="*/ 0 w 1864"/>
                  <a:gd name="T35" fmla="*/ 8 h 156"/>
                  <a:gd name="T36" fmla="*/ 4 w 1864"/>
                  <a:gd name="T37" fmla="*/ 16 h 156"/>
                  <a:gd name="T38" fmla="*/ 10 w 1864"/>
                  <a:gd name="T39" fmla="*/ 24 h 156"/>
                  <a:gd name="T40" fmla="*/ 16 w 1864"/>
                  <a:gd name="T41" fmla="*/ 32 h 156"/>
                  <a:gd name="T42" fmla="*/ 36 w 1864"/>
                  <a:gd name="T43" fmla="*/ 48 h 156"/>
                  <a:gd name="T44" fmla="*/ 60 w 1864"/>
                  <a:gd name="T45" fmla="*/ 62 h 156"/>
                  <a:gd name="T46" fmla="*/ 90 w 1864"/>
                  <a:gd name="T47" fmla="*/ 76 h 156"/>
                  <a:gd name="T48" fmla="*/ 124 w 1864"/>
                  <a:gd name="T49" fmla="*/ 88 h 156"/>
                  <a:gd name="T50" fmla="*/ 162 w 1864"/>
                  <a:gd name="T51" fmla="*/ 100 h 156"/>
                  <a:gd name="T52" fmla="*/ 200 w 1864"/>
                  <a:gd name="T53" fmla="*/ 110 h 156"/>
                  <a:gd name="T54" fmla="*/ 280 w 1864"/>
                  <a:gd name="T55" fmla="*/ 130 h 156"/>
                  <a:gd name="T56" fmla="*/ 356 w 1864"/>
                  <a:gd name="T57" fmla="*/ 144 h 156"/>
                  <a:gd name="T58" fmla="*/ 422 w 1864"/>
                  <a:gd name="T59" fmla="*/ 154 h 156"/>
                  <a:gd name="T60" fmla="*/ 466 w 1864"/>
                  <a:gd name="T61" fmla="*/ 156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4"/>
                  <a:gd name="T94" fmla="*/ 0 h 156"/>
                  <a:gd name="T95" fmla="*/ 1864 w 1864"/>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no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8" name="Freeform 286"/>
              <p:cNvSpPr>
                <a:spLocks/>
              </p:cNvSpPr>
              <p:nvPr/>
            </p:nvSpPr>
            <p:spPr bwMode="auto">
              <a:xfrm>
                <a:off x="858" y="80"/>
                <a:ext cx="152" cy="152"/>
              </a:xfrm>
              <a:custGeom>
                <a:avLst/>
                <a:gdLst/>
                <a:ahLst/>
                <a:cxnLst>
                  <a:cxn ang="0">
                    <a:pos x="152" y="76"/>
                  </a:cxn>
                  <a:cxn ang="0">
                    <a:pos x="152" y="76"/>
                  </a:cxn>
                  <a:cxn ang="0">
                    <a:pos x="150" y="92"/>
                  </a:cxn>
                  <a:cxn ang="0">
                    <a:pos x="146" y="106"/>
                  </a:cxn>
                  <a:cxn ang="0">
                    <a:pos x="138" y="118"/>
                  </a:cxn>
                  <a:cxn ang="0">
                    <a:pos x="130" y="130"/>
                  </a:cxn>
                  <a:cxn ang="0">
                    <a:pos x="118" y="140"/>
                  </a:cxn>
                  <a:cxn ang="0">
                    <a:pos x="106" y="146"/>
                  </a:cxn>
                  <a:cxn ang="0">
                    <a:pos x="90" y="152"/>
                  </a:cxn>
                  <a:cxn ang="0">
                    <a:pos x="76" y="152"/>
                  </a:cxn>
                  <a:cxn ang="0">
                    <a:pos x="60" y="152"/>
                  </a:cxn>
                  <a:cxn ang="0">
                    <a:pos x="46" y="146"/>
                  </a:cxn>
                  <a:cxn ang="0">
                    <a:pos x="32" y="140"/>
                  </a:cxn>
                  <a:cxn ang="0">
                    <a:pos x="22" y="130"/>
                  </a:cxn>
                  <a:cxn ang="0">
                    <a:pos x="12" y="118"/>
                  </a:cxn>
                  <a:cxn ang="0">
                    <a:pos x="6" y="106"/>
                  </a:cxn>
                  <a:cxn ang="0">
                    <a:pos x="0" y="92"/>
                  </a:cxn>
                  <a:cxn ang="0">
                    <a:pos x="0" y="76"/>
                  </a:cxn>
                  <a:cxn ang="0">
                    <a:pos x="0" y="60"/>
                  </a:cxn>
                  <a:cxn ang="0">
                    <a:pos x="6" y="46"/>
                  </a:cxn>
                  <a:cxn ang="0">
                    <a:pos x="12" y="34"/>
                  </a:cxn>
                  <a:cxn ang="0">
                    <a:pos x="22" y="22"/>
                  </a:cxn>
                  <a:cxn ang="0">
                    <a:pos x="32" y="14"/>
                  </a:cxn>
                  <a:cxn ang="0">
                    <a:pos x="46" y="6"/>
                  </a:cxn>
                  <a:cxn ang="0">
                    <a:pos x="60" y="2"/>
                  </a:cxn>
                  <a:cxn ang="0">
                    <a:pos x="76" y="0"/>
                  </a:cxn>
                  <a:cxn ang="0">
                    <a:pos x="90" y="2"/>
                  </a:cxn>
                  <a:cxn ang="0">
                    <a:pos x="106" y="6"/>
                  </a:cxn>
                  <a:cxn ang="0">
                    <a:pos x="118" y="14"/>
                  </a:cxn>
                  <a:cxn ang="0">
                    <a:pos x="130" y="22"/>
                  </a:cxn>
                  <a:cxn ang="0">
                    <a:pos x="138" y="34"/>
                  </a:cxn>
                  <a:cxn ang="0">
                    <a:pos x="146" y="46"/>
                  </a:cxn>
                  <a:cxn ang="0">
                    <a:pos x="150" y="60"/>
                  </a:cxn>
                  <a:cxn ang="0">
                    <a:pos x="152" y="76"/>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gradFill rotWithShape="1">
                <a:gsLst>
                  <a:gs pos="0">
                    <a:srgbClr val="E6D8D8"/>
                  </a:gs>
                  <a:gs pos="100000">
                    <a:srgbClr val="C09C9C"/>
                  </a:gs>
                </a:gsLst>
                <a:lin ang="5400000" scaled="1"/>
              </a:gra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89" name="Freeform 287"/>
              <p:cNvSpPr>
                <a:spLocks/>
              </p:cNvSpPr>
              <p:nvPr/>
            </p:nvSpPr>
            <p:spPr bwMode="auto">
              <a:xfrm>
                <a:off x="0" y="0"/>
                <a:ext cx="1864" cy="156"/>
              </a:xfrm>
              <a:custGeom>
                <a:avLst/>
                <a:gdLst>
                  <a:gd name="T0" fmla="*/ 466 w 1864"/>
                  <a:gd name="T1" fmla="*/ 156 h 156"/>
                  <a:gd name="T2" fmla="*/ 1398 w 1864"/>
                  <a:gd name="T3" fmla="*/ 156 h 156"/>
                  <a:gd name="T4" fmla="*/ 1444 w 1864"/>
                  <a:gd name="T5" fmla="*/ 154 h 156"/>
                  <a:gd name="T6" fmla="*/ 1508 w 1864"/>
                  <a:gd name="T7" fmla="*/ 144 h 156"/>
                  <a:gd name="T8" fmla="*/ 1584 w 1864"/>
                  <a:gd name="T9" fmla="*/ 130 h 156"/>
                  <a:gd name="T10" fmla="*/ 1664 w 1864"/>
                  <a:gd name="T11" fmla="*/ 110 h 156"/>
                  <a:gd name="T12" fmla="*/ 1704 w 1864"/>
                  <a:gd name="T13" fmla="*/ 100 h 156"/>
                  <a:gd name="T14" fmla="*/ 1740 w 1864"/>
                  <a:gd name="T15" fmla="*/ 88 h 156"/>
                  <a:gd name="T16" fmla="*/ 1774 w 1864"/>
                  <a:gd name="T17" fmla="*/ 76 h 156"/>
                  <a:gd name="T18" fmla="*/ 1804 w 1864"/>
                  <a:gd name="T19" fmla="*/ 62 h 156"/>
                  <a:gd name="T20" fmla="*/ 1830 w 1864"/>
                  <a:gd name="T21" fmla="*/ 48 h 156"/>
                  <a:gd name="T22" fmla="*/ 1848 w 1864"/>
                  <a:gd name="T23" fmla="*/ 32 h 156"/>
                  <a:gd name="T24" fmla="*/ 1856 w 1864"/>
                  <a:gd name="T25" fmla="*/ 24 h 156"/>
                  <a:gd name="T26" fmla="*/ 1860 w 1864"/>
                  <a:gd name="T27" fmla="*/ 16 h 156"/>
                  <a:gd name="T28" fmla="*/ 1864 w 1864"/>
                  <a:gd name="T29" fmla="*/ 8 h 156"/>
                  <a:gd name="T30" fmla="*/ 1864 w 1864"/>
                  <a:gd name="T31" fmla="*/ 0 h 156"/>
                  <a:gd name="T32" fmla="*/ 0 w 1864"/>
                  <a:gd name="T33" fmla="*/ 0 h 156"/>
                  <a:gd name="T34" fmla="*/ 2 w 1864"/>
                  <a:gd name="T35" fmla="*/ 8 h 156"/>
                  <a:gd name="T36" fmla="*/ 4 w 1864"/>
                  <a:gd name="T37" fmla="*/ 16 h 156"/>
                  <a:gd name="T38" fmla="*/ 10 w 1864"/>
                  <a:gd name="T39" fmla="*/ 24 h 156"/>
                  <a:gd name="T40" fmla="*/ 18 w 1864"/>
                  <a:gd name="T41" fmla="*/ 32 h 156"/>
                  <a:gd name="T42" fmla="*/ 36 w 1864"/>
                  <a:gd name="T43" fmla="*/ 48 h 156"/>
                  <a:gd name="T44" fmla="*/ 62 w 1864"/>
                  <a:gd name="T45" fmla="*/ 62 h 156"/>
                  <a:gd name="T46" fmla="*/ 92 w 1864"/>
                  <a:gd name="T47" fmla="*/ 76 h 156"/>
                  <a:gd name="T48" fmla="*/ 126 w 1864"/>
                  <a:gd name="T49" fmla="*/ 88 h 156"/>
                  <a:gd name="T50" fmla="*/ 162 w 1864"/>
                  <a:gd name="T51" fmla="*/ 100 h 156"/>
                  <a:gd name="T52" fmla="*/ 202 w 1864"/>
                  <a:gd name="T53" fmla="*/ 110 h 156"/>
                  <a:gd name="T54" fmla="*/ 282 w 1864"/>
                  <a:gd name="T55" fmla="*/ 130 h 156"/>
                  <a:gd name="T56" fmla="*/ 358 w 1864"/>
                  <a:gd name="T57" fmla="*/ 144 h 156"/>
                  <a:gd name="T58" fmla="*/ 422 w 1864"/>
                  <a:gd name="T59" fmla="*/ 154 h 156"/>
                  <a:gd name="T60" fmla="*/ 466 w 1864"/>
                  <a:gd name="T61" fmla="*/ 156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4"/>
                  <a:gd name="T94" fmla="*/ 0 h 156"/>
                  <a:gd name="T95" fmla="*/ 1864 w 1864"/>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90" name="Freeform 288"/>
              <p:cNvSpPr>
                <a:spLocks/>
              </p:cNvSpPr>
              <p:nvPr/>
            </p:nvSpPr>
            <p:spPr bwMode="auto">
              <a:xfrm>
                <a:off x="0" y="0"/>
                <a:ext cx="1864" cy="156"/>
              </a:xfrm>
              <a:custGeom>
                <a:avLst/>
                <a:gdLst/>
                <a:ahLst/>
                <a:cxnLst>
                  <a:cxn ang="0">
                    <a:pos x="466" y="156"/>
                  </a:cxn>
                  <a:cxn ang="0">
                    <a:pos x="1398" y="156"/>
                  </a:cxn>
                  <a:cxn ang="0">
                    <a:pos x="1444" y="154"/>
                  </a:cxn>
                  <a:cxn ang="0">
                    <a:pos x="1508" y="144"/>
                  </a:cxn>
                  <a:cxn ang="0">
                    <a:pos x="1584" y="130"/>
                  </a:cxn>
                  <a:cxn ang="0">
                    <a:pos x="1664" y="110"/>
                  </a:cxn>
                  <a:cxn ang="0">
                    <a:pos x="1704" y="100"/>
                  </a:cxn>
                  <a:cxn ang="0">
                    <a:pos x="1740" y="88"/>
                  </a:cxn>
                  <a:cxn ang="0">
                    <a:pos x="1774" y="76"/>
                  </a:cxn>
                  <a:cxn ang="0">
                    <a:pos x="1804" y="62"/>
                  </a:cxn>
                  <a:cxn ang="0">
                    <a:pos x="1830" y="48"/>
                  </a:cxn>
                  <a:cxn ang="0">
                    <a:pos x="1848" y="32"/>
                  </a:cxn>
                  <a:cxn ang="0">
                    <a:pos x="1856" y="24"/>
                  </a:cxn>
                  <a:cxn ang="0">
                    <a:pos x="1860" y="16"/>
                  </a:cxn>
                  <a:cxn ang="0">
                    <a:pos x="1864" y="8"/>
                  </a:cxn>
                  <a:cxn ang="0">
                    <a:pos x="1864" y="0"/>
                  </a:cxn>
                  <a:cxn ang="0">
                    <a:pos x="0" y="0"/>
                  </a:cxn>
                  <a:cxn ang="0">
                    <a:pos x="2" y="8"/>
                  </a:cxn>
                  <a:cxn ang="0">
                    <a:pos x="4" y="16"/>
                  </a:cxn>
                  <a:cxn ang="0">
                    <a:pos x="10" y="24"/>
                  </a:cxn>
                  <a:cxn ang="0">
                    <a:pos x="18" y="32"/>
                  </a:cxn>
                  <a:cxn ang="0">
                    <a:pos x="36" y="48"/>
                  </a:cxn>
                  <a:cxn ang="0">
                    <a:pos x="62" y="62"/>
                  </a:cxn>
                  <a:cxn ang="0">
                    <a:pos x="92" y="76"/>
                  </a:cxn>
                  <a:cxn ang="0">
                    <a:pos x="126" y="88"/>
                  </a:cxn>
                  <a:cxn ang="0">
                    <a:pos x="162" y="100"/>
                  </a:cxn>
                  <a:cxn ang="0">
                    <a:pos x="202" y="110"/>
                  </a:cxn>
                  <a:cxn ang="0">
                    <a:pos x="282" y="130"/>
                  </a:cxn>
                  <a:cxn ang="0">
                    <a:pos x="358" y="144"/>
                  </a:cxn>
                  <a:cxn ang="0">
                    <a:pos x="422" y="154"/>
                  </a:cxn>
                  <a:cxn ang="0">
                    <a:pos x="466" y="156"/>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gradFill rotWithShape="1">
                <a:gsLst>
                  <a:gs pos="0">
                    <a:srgbClr val="E6D8D8"/>
                  </a:gs>
                  <a:gs pos="100000">
                    <a:srgbClr val="C09C9C"/>
                  </a:gs>
                </a:gsLst>
                <a:lin ang="5400000" scaled="1"/>
              </a:gra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91" name="Freeform 289"/>
              <p:cNvSpPr>
                <a:spLocks/>
              </p:cNvSpPr>
              <p:nvPr/>
            </p:nvSpPr>
            <p:spPr bwMode="auto">
              <a:xfrm>
                <a:off x="2074" y="212"/>
                <a:ext cx="822" cy="822"/>
              </a:xfrm>
              <a:custGeom>
                <a:avLst/>
                <a:gdLst>
                  <a:gd name="T0" fmla="*/ 822 w 822"/>
                  <a:gd name="T1" fmla="*/ 410 h 822"/>
                  <a:gd name="T2" fmla="*/ 814 w 822"/>
                  <a:gd name="T3" fmla="*/ 494 h 822"/>
                  <a:gd name="T4" fmla="*/ 790 w 822"/>
                  <a:gd name="T5" fmla="*/ 570 h 822"/>
                  <a:gd name="T6" fmla="*/ 752 w 822"/>
                  <a:gd name="T7" fmla="*/ 640 h 822"/>
                  <a:gd name="T8" fmla="*/ 702 w 822"/>
                  <a:gd name="T9" fmla="*/ 702 h 822"/>
                  <a:gd name="T10" fmla="*/ 640 w 822"/>
                  <a:gd name="T11" fmla="*/ 752 h 822"/>
                  <a:gd name="T12" fmla="*/ 572 w 822"/>
                  <a:gd name="T13" fmla="*/ 790 h 822"/>
                  <a:gd name="T14" fmla="*/ 494 w 822"/>
                  <a:gd name="T15" fmla="*/ 814 h 822"/>
                  <a:gd name="T16" fmla="*/ 412 w 822"/>
                  <a:gd name="T17" fmla="*/ 822 h 822"/>
                  <a:gd name="T18" fmla="*/ 328 w 822"/>
                  <a:gd name="T19" fmla="*/ 814 h 822"/>
                  <a:gd name="T20" fmla="*/ 252 w 822"/>
                  <a:gd name="T21" fmla="*/ 790 h 822"/>
                  <a:gd name="T22" fmla="*/ 182 w 822"/>
                  <a:gd name="T23" fmla="*/ 752 h 822"/>
                  <a:gd name="T24" fmla="*/ 120 w 822"/>
                  <a:gd name="T25" fmla="*/ 702 h 822"/>
                  <a:gd name="T26" fmla="*/ 70 w 822"/>
                  <a:gd name="T27" fmla="*/ 640 h 822"/>
                  <a:gd name="T28" fmla="*/ 32 w 822"/>
                  <a:gd name="T29" fmla="*/ 570 h 822"/>
                  <a:gd name="T30" fmla="*/ 8 w 822"/>
                  <a:gd name="T31" fmla="*/ 494 h 822"/>
                  <a:gd name="T32" fmla="*/ 0 w 822"/>
                  <a:gd name="T33" fmla="*/ 410 h 822"/>
                  <a:gd name="T34" fmla="*/ 8 w 822"/>
                  <a:gd name="T35" fmla="*/ 328 h 822"/>
                  <a:gd name="T36" fmla="*/ 32 w 822"/>
                  <a:gd name="T37" fmla="*/ 250 h 822"/>
                  <a:gd name="T38" fmla="*/ 70 w 822"/>
                  <a:gd name="T39" fmla="*/ 180 h 822"/>
                  <a:gd name="T40" fmla="*/ 120 w 822"/>
                  <a:gd name="T41" fmla="*/ 120 h 822"/>
                  <a:gd name="T42" fmla="*/ 182 w 822"/>
                  <a:gd name="T43" fmla="*/ 70 h 822"/>
                  <a:gd name="T44" fmla="*/ 252 w 822"/>
                  <a:gd name="T45" fmla="*/ 32 h 822"/>
                  <a:gd name="T46" fmla="*/ 328 w 822"/>
                  <a:gd name="T47" fmla="*/ 8 h 822"/>
                  <a:gd name="T48" fmla="*/ 412 w 822"/>
                  <a:gd name="T49" fmla="*/ 0 h 822"/>
                  <a:gd name="T50" fmla="*/ 494 w 822"/>
                  <a:gd name="T51" fmla="*/ 8 h 822"/>
                  <a:gd name="T52" fmla="*/ 572 w 822"/>
                  <a:gd name="T53" fmla="*/ 32 h 822"/>
                  <a:gd name="T54" fmla="*/ 640 w 822"/>
                  <a:gd name="T55" fmla="*/ 70 h 822"/>
                  <a:gd name="T56" fmla="*/ 702 w 822"/>
                  <a:gd name="T57" fmla="*/ 120 h 822"/>
                  <a:gd name="T58" fmla="*/ 752 w 822"/>
                  <a:gd name="T59" fmla="*/ 180 h 822"/>
                  <a:gd name="T60" fmla="*/ 790 w 822"/>
                  <a:gd name="T61" fmla="*/ 250 h 822"/>
                  <a:gd name="T62" fmla="*/ 814 w 822"/>
                  <a:gd name="T63" fmla="*/ 328 h 822"/>
                  <a:gd name="T64" fmla="*/ 822 w 822"/>
                  <a:gd name="T65" fmla="*/ 410 h 8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2"/>
                  <a:gd name="T100" fmla="*/ 0 h 822"/>
                  <a:gd name="T101" fmla="*/ 822 w 822"/>
                  <a:gd name="T102" fmla="*/ 822 h 8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2" h="822">
                    <a:moveTo>
                      <a:pt x="822" y="410"/>
                    </a:moveTo>
                    <a:lnTo>
                      <a:pt x="822" y="410"/>
                    </a:lnTo>
                    <a:lnTo>
                      <a:pt x="820" y="452"/>
                    </a:lnTo>
                    <a:lnTo>
                      <a:pt x="814" y="494"/>
                    </a:lnTo>
                    <a:lnTo>
                      <a:pt x="804" y="532"/>
                    </a:lnTo>
                    <a:lnTo>
                      <a:pt x="790" y="570"/>
                    </a:lnTo>
                    <a:lnTo>
                      <a:pt x="772" y="606"/>
                    </a:lnTo>
                    <a:lnTo>
                      <a:pt x="752" y="640"/>
                    </a:lnTo>
                    <a:lnTo>
                      <a:pt x="728" y="672"/>
                    </a:lnTo>
                    <a:lnTo>
                      <a:pt x="702" y="702"/>
                    </a:lnTo>
                    <a:lnTo>
                      <a:pt x="672" y="728"/>
                    </a:lnTo>
                    <a:lnTo>
                      <a:pt x="640" y="752"/>
                    </a:lnTo>
                    <a:lnTo>
                      <a:pt x="606" y="772"/>
                    </a:lnTo>
                    <a:lnTo>
                      <a:pt x="572" y="790"/>
                    </a:lnTo>
                    <a:lnTo>
                      <a:pt x="534" y="804"/>
                    </a:lnTo>
                    <a:lnTo>
                      <a:pt x="494" y="814"/>
                    </a:lnTo>
                    <a:lnTo>
                      <a:pt x="454" y="820"/>
                    </a:lnTo>
                    <a:lnTo>
                      <a:pt x="412" y="822"/>
                    </a:lnTo>
                    <a:lnTo>
                      <a:pt x="368" y="820"/>
                    </a:lnTo>
                    <a:lnTo>
                      <a:pt x="328" y="814"/>
                    </a:lnTo>
                    <a:lnTo>
                      <a:pt x="288" y="804"/>
                    </a:lnTo>
                    <a:lnTo>
                      <a:pt x="252" y="790"/>
                    </a:lnTo>
                    <a:lnTo>
                      <a:pt x="216" y="772"/>
                    </a:lnTo>
                    <a:lnTo>
                      <a:pt x="182" y="752"/>
                    </a:lnTo>
                    <a:lnTo>
                      <a:pt x="150" y="728"/>
                    </a:lnTo>
                    <a:lnTo>
                      <a:pt x="120" y="702"/>
                    </a:lnTo>
                    <a:lnTo>
                      <a:pt x="94" y="672"/>
                    </a:lnTo>
                    <a:lnTo>
                      <a:pt x="70" y="640"/>
                    </a:lnTo>
                    <a:lnTo>
                      <a:pt x="50" y="606"/>
                    </a:lnTo>
                    <a:lnTo>
                      <a:pt x="32" y="570"/>
                    </a:lnTo>
                    <a:lnTo>
                      <a:pt x="18" y="532"/>
                    </a:lnTo>
                    <a:lnTo>
                      <a:pt x="8" y="494"/>
                    </a:lnTo>
                    <a:lnTo>
                      <a:pt x="2" y="452"/>
                    </a:lnTo>
                    <a:lnTo>
                      <a:pt x="0" y="410"/>
                    </a:lnTo>
                    <a:lnTo>
                      <a:pt x="2" y="368"/>
                    </a:lnTo>
                    <a:lnTo>
                      <a:pt x="8" y="328"/>
                    </a:lnTo>
                    <a:lnTo>
                      <a:pt x="18" y="288"/>
                    </a:lnTo>
                    <a:lnTo>
                      <a:pt x="32" y="250"/>
                    </a:lnTo>
                    <a:lnTo>
                      <a:pt x="50" y="214"/>
                    </a:lnTo>
                    <a:lnTo>
                      <a:pt x="70" y="180"/>
                    </a:lnTo>
                    <a:lnTo>
                      <a:pt x="94" y="150"/>
                    </a:lnTo>
                    <a:lnTo>
                      <a:pt x="120" y="120"/>
                    </a:lnTo>
                    <a:lnTo>
                      <a:pt x="150" y="94"/>
                    </a:lnTo>
                    <a:lnTo>
                      <a:pt x="182" y="70"/>
                    </a:lnTo>
                    <a:lnTo>
                      <a:pt x="216" y="50"/>
                    </a:lnTo>
                    <a:lnTo>
                      <a:pt x="252" y="32"/>
                    </a:lnTo>
                    <a:lnTo>
                      <a:pt x="288" y="18"/>
                    </a:lnTo>
                    <a:lnTo>
                      <a:pt x="328" y="8"/>
                    </a:lnTo>
                    <a:lnTo>
                      <a:pt x="368" y="2"/>
                    </a:lnTo>
                    <a:lnTo>
                      <a:pt x="412" y="0"/>
                    </a:lnTo>
                    <a:lnTo>
                      <a:pt x="454" y="2"/>
                    </a:lnTo>
                    <a:lnTo>
                      <a:pt x="494" y="8"/>
                    </a:lnTo>
                    <a:lnTo>
                      <a:pt x="534" y="18"/>
                    </a:lnTo>
                    <a:lnTo>
                      <a:pt x="572" y="32"/>
                    </a:lnTo>
                    <a:lnTo>
                      <a:pt x="606" y="50"/>
                    </a:lnTo>
                    <a:lnTo>
                      <a:pt x="640" y="70"/>
                    </a:lnTo>
                    <a:lnTo>
                      <a:pt x="672" y="94"/>
                    </a:lnTo>
                    <a:lnTo>
                      <a:pt x="702" y="120"/>
                    </a:lnTo>
                    <a:lnTo>
                      <a:pt x="728" y="150"/>
                    </a:lnTo>
                    <a:lnTo>
                      <a:pt x="752" y="180"/>
                    </a:lnTo>
                    <a:lnTo>
                      <a:pt x="772" y="214"/>
                    </a:lnTo>
                    <a:lnTo>
                      <a:pt x="790" y="250"/>
                    </a:lnTo>
                    <a:lnTo>
                      <a:pt x="804" y="288"/>
                    </a:lnTo>
                    <a:lnTo>
                      <a:pt x="814" y="328"/>
                    </a:lnTo>
                    <a:lnTo>
                      <a:pt x="820" y="368"/>
                    </a:lnTo>
                    <a:lnTo>
                      <a:pt x="822" y="410"/>
                    </a:lnTo>
                    <a:close/>
                  </a:path>
                </a:pathLst>
              </a:custGeom>
              <a:solidFill>
                <a:srgbClr val="000000"/>
              </a:solidFill>
              <a:ln>
                <a:noFill/>
              </a:ln>
              <a:extLst/>
            </p:spPr>
            <p:txBody>
              <a:bodyP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grpSp>
        <p:sp>
          <p:nvSpPr>
            <p:cNvPr id="69" name="Oval 290"/>
            <p:cNvSpPr>
              <a:spLocks noChangeArrowheads="1"/>
            </p:cNvSpPr>
            <p:nvPr/>
          </p:nvSpPr>
          <p:spPr bwMode="auto">
            <a:xfrm>
              <a:off x="218" y="135"/>
              <a:ext cx="1452" cy="1452"/>
            </a:xfrm>
            <a:prstGeom prst="ellipse">
              <a:avLst/>
            </a:prstGeom>
            <a:solidFill>
              <a:srgbClr val="183A6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70" name="Oval 291"/>
            <p:cNvSpPr>
              <a:spLocks noChangeArrowheads="1"/>
            </p:cNvSpPr>
            <p:nvPr/>
          </p:nvSpPr>
          <p:spPr bwMode="auto">
            <a:xfrm>
              <a:off x="264" y="181"/>
              <a:ext cx="1360" cy="1360"/>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grpSp>
          <p:nvGrpSpPr>
            <p:cNvPr id="71" name="Group 21"/>
            <p:cNvGrpSpPr>
              <a:grpSpLocks/>
            </p:cNvGrpSpPr>
            <p:nvPr/>
          </p:nvGrpSpPr>
          <p:grpSpPr bwMode="auto">
            <a:xfrm>
              <a:off x="2902" y="640"/>
              <a:ext cx="998" cy="998"/>
              <a:chOff x="-128" y="50"/>
              <a:chExt cx="998" cy="998"/>
            </a:xfrm>
          </p:grpSpPr>
          <p:sp>
            <p:nvSpPr>
              <p:cNvPr id="79" name="Oval 296"/>
              <p:cNvSpPr>
                <a:spLocks noChangeArrowheads="1"/>
              </p:cNvSpPr>
              <p:nvPr/>
            </p:nvSpPr>
            <p:spPr bwMode="auto">
              <a:xfrm>
                <a:off x="-128" y="50"/>
                <a:ext cx="998" cy="998"/>
              </a:xfrm>
              <a:prstGeom prst="ellipse">
                <a:avLst/>
              </a:pr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80" name="Oval 297"/>
              <p:cNvSpPr>
                <a:spLocks noChangeArrowheads="1"/>
              </p:cNvSpPr>
              <p:nvPr/>
            </p:nvSpPr>
            <p:spPr bwMode="auto">
              <a:xfrm>
                <a:off x="-82" y="95"/>
                <a:ext cx="907" cy="907"/>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grpSp>
        <p:grpSp>
          <p:nvGrpSpPr>
            <p:cNvPr id="72" name="Group 27"/>
            <p:cNvGrpSpPr>
              <a:grpSpLocks/>
            </p:cNvGrpSpPr>
            <p:nvPr/>
          </p:nvGrpSpPr>
          <p:grpSpPr bwMode="auto">
            <a:xfrm>
              <a:off x="4172" y="644"/>
              <a:ext cx="998" cy="998"/>
              <a:chOff x="144" y="54"/>
              <a:chExt cx="998" cy="998"/>
            </a:xfrm>
          </p:grpSpPr>
          <p:sp>
            <p:nvSpPr>
              <p:cNvPr id="77" name="Oval 302"/>
              <p:cNvSpPr>
                <a:spLocks noChangeArrowheads="1"/>
              </p:cNvSpPr>
              <p:nvPr/>
            </p:nvSpPr>
            <p:spPr bwMode="auto">
              <a:xfrm>
                <a:off x="144" y="54"/>
                <a:ext cx="998" cy="998"/>
              </a:xfrm>
              <a:prstGeom prst="ellipse">
                <a:avLst/>
              </a:pr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78" name="Oval 303"/>
              <p:cNvSpPr>
                <a:spLocks noChangeArrowheads="1"/>
              </p:cNvSpPr>
              <p:nvPr/>
            </p:nvSpPr>
            <p:spPr bwMode="auto">
              <a:xfrm>
                <a:off x="190" y="99"/>
                <a:ext cx="907" cy="907"/>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grpSp>
        <p:grpSp>
          <p:nvGrpSpPr>
            <p:cNvPr id="73" name="Group 33"/>
            <p:cNvGrpSpPr>
              <a:grpSpLocks/>
            </p:cNvGrpSpPr>
            <p:nvPr/>
          </p:nvGrpSpPr>
          <p:grpSpPr bwMode="auto">
            <a:xfrm>
              <a:off x="3543" y="299"/>
              <a:ext cx="998" cy="998"/>
              <a:chOff x="14" y="299"/>
              <a:chExt cx="998" cy="998"/>
            </a:xfrm>
          </p:grpSpPr>
          <p:sp>
            <p:nvSpPr>
              <p:cNvPr id="75" name="Oval 308"/>
              <p:cNvSpPr>
                <a:spLocks noChangeArrowheads="1"/>
              </p:cNvSpPr>
              <p:nvPr/>
            </p:nvSpPr>
            <p:spPr bwMode="auto">
              <a:xfrm>
                <a:off x="14" y="299"/>
                <a:ext cx="998" cy="998"/>
              </a:xfrm>
              <a:prstGeom prst="ellipse">
                <a:avLst/>
              </a:pr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sp>
            <p:nvSpPr>
              <p:cNvPr id="76" name="Oval 309"/>
              <p:cNvSpPr>
                <a:spLocks noChangeArrowheads="1"/>
              </p:cNvSpPr>
              <p:nvPr/>
            </p:nvSpPr>
            <p:spPr bwMode="auto">
              <a:xfrm>
                <a:off x="60" y="344"/>
                <a:ext cx="907" cy="907"/>
              </a:xfrm>
              <a:prstGeom prst="ellipse">
                <a:avLst/>
              </a:pr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ko-KR" altLang="en-US" kern="0">
                  <a:solidFill>
                    <a:sysClr val="windowText" lastClr="000000"/>
                  </a:solidFill>
                  <a:latin typeface="Arial" charset="0"/>
                  <a:ea typeface="宋体" charset="-122"/>
                </a:endParaRPr>
              </a:p>
            </p:txBody>
          </p:sp>
        </p:grpSp>
        <p:sp>
          <p:nvSpPr>
            <p:cNvPr id="74" name="WordArt 315"/>
            <p:cNvSpPr>
              <a:spLocks noChangeArrowheads="1" noChangeShapeType="1" noTextEdit="1"/>
            </p:cNvSpPr>
            <p:nvPr/>
          </p:nvSpPr>
          <p:spPr bwMode="auto">
            <a:xfrm>
              <a:off x="2168" y="2287"/>
              <a:ext cx="636" cy="72"/>
            </a:xfrm>
            <a:prstGeom prst="rect">
              <a:avLst/>
            </a:prstGeom>
          </p:spPr>
          <p:txBody>
            <a:bodyPr wrap="none" fromWordArt="1">
              <a:prstTxWarp prst="textPlain">
                <a:avLst>
                  <a:gd name="adj" fmla="val 50000"/>
                </a:avLst>
              </a:prstTxWarp>
            </a:bodyPr>
            <a:lstStyle/>
            <a:p>
              <a:pPr algn="ctr"/>
              <a:r>
                <a:rPr lang="en-US" altLang="zh-CN" sz="800" b="1" kern="10" spc="-40">
                  <a:ln w="9525">
                    <a:noFill/>
                    <a:round/>
                    <a:headEnd/>
                    <a:tailEnd/>
                  </a:ln>
                  <a:solidFill>
                    <a:srgbClr val="000000"/>
                  </a:solidFill>
                  <a:latin typeface="Arial"/>
                  <a:cs typeface="Arial"/>
                </a:rPr>
                <a:t>ADD CONTENTS</a:t>
              </a:r>
              <a:endParaRPr lang="zh-CN" altLang="en-US" sz="800" b="1" kern="10" spc="-40">
                <a:ln w="9525">
                  <a:noFill/>
                  <a:round/>
                  <a:headEnd/>
                  <a:tailEnd/>
                </a:ln>
                <a:solidFill>
                  <a:srgbClr val="000000"/>
                </a:solidFill>
                <a:latin typeface="Arial"/>
                <a:cs typeface="Arial"/>
              </a:endParaRPr>
            </a:p>
          </p:txBody>
        </p:sp>
      </p:grpSp>
      <p:sp>
        <p:nvSpPr>
          <p:cNvPr id="92" name="矩形 12"/>
          <p:cNvSpPr>
            <a:spLocks noChangeArrowheads="1"/>
          </p:cNvSpPr>
          <p:nvPr/>
        </p:nvSpPr>
        <p:spPr bwMode="auto">
          <a:xfrm>
            <a:off x="5397995" y="3317534"/>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词频密度</a:t>
            </a:r>
            <a:endParaRPr lang="zh-CN" altLang="en-US" dirty="0">
              <a:latin typeface="微软雅黑" pitchFamily="34" charset="-122"/>
              <a:ea typeface="微软雅黑" pitchFamily="34" charset="-122"/>
            </a:endParaRPr>
          </a:p>
        </p:txBody>
      </p:sp>
      <p:sp>
        <p:nvSpPr>
          <p:cNvPr id="93" name="矩形 13"/>
          <p:cNvSpPr>
            <a:spLocks noChangeArrowheads="1"/>
          </p:cNvSpPr>
          <p:nvPr/>
        </p:nvSpPr>
        <p:spPr bwMode="auto">
          <a:xfrm>
            <a:off x="7403801" y="2043395"/>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常用程度</a:t>
            </a:r>
            <a:endParaRPr lang="zh-CN" altLang="en-US" dirty="0">
              <a:latin typeface="微软雅黑" pitchFamily="34" charset="-122"/>
              <a:ea typeface="微软雅黑" pitchFamily="34" charset="-122"/>
            </a:endParaRPr>
          </a:p>
        </p:txBody>
      </p:sp>
      <p:sp>
        <p:nvSpPr>
          <p:cNvPr id="94" name="矩形 14"/>
          <p:cNvSpPr>
            <a:spLocks noChangeArrowheads="1"/>
          </p:cNvSpPr>
          <p:nvPr/>
        </p:nvSpPr>
        <p:spPr bwMode="auto">
          <a:xfrm>
            <a:off x="7552988" y="3267367"/>
            <a:ext cx="1125537" cy="646331"/>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词的位置和形式</a:t>
            </a:r>
            <a:endParaRPr lang="zh-CN" altLang="en-US" dirty="0">
              <a:latin typeface="微软雅黑" pitchFamily="34" charset="-122"/>
              <a:ea typeface="微软雅黑" pitchFamily="34" charset="-122"/>
            </a:endParaRPr>
          </a:p>
        </p:txBody>
      </p:sp>
      <p:sp>
        <p:nvSpPr>
          <p:cNvPr id="95" name="矩形 15"/>
          <p:cNvSpPr>
            <a:spLocks noChangeArrowheads="1"/>
          </p:cNvSpPr>
          <p:nvPr/>
        </p:nvSpPr>
        <p:spPr bwMode="auto">
          <a:xfrm>
            <a:off x="1288414" y="2318732"/>
            <a:ext cx="1556345" cy="1477328"/>
          </a:xfrm>
          <a:prstGeom prst="rect">
            <a:avLst/>
          </a:prstGeom>
          <a:noFill/>
          <a:ln w="9525">
            <a:noFill/>
            <a:miter lim="800000"/>
            <a:headEnd/>
            <a:tailEnd/>
          </a:ln>
        </p:spPr>
        <p:txBody>
          <a:bodyPr wrap="square">
            <a:spAutoFit/>
          </a:bodyPr>
          <a:lstStyle/>
          <a:p>
            <a:r>
              <a:rPr lang="zh-CN" altLang="en-US" dirty="0">
                <a:latin typeface="arial" panose="020B0604020202020204" pitchFamily="34" charset="0"/>
              </a:rPr>
              <a:t>跟目标关键词存在着一定相关的关系能够延伸</a:t>
            </a:r>
            <a:r>
              <a:rPr lang="zh-CN" altLang="en-US" dirty="0" smtClean="0">
                <a:latin typeface="arial" panose="020B0604020202020204" pitchFamily="34" charset="0"/>
              </a:rPr>
              <a:t>或细化</a:t>
            </a:r>
            <a:r>
              <a:rPr lang="zh-CN" altLang="en-US" dirty="0">
                <a:latin typeface="arial" panose="020B0604020202020204" pitchFamily="34" charset="0"/>
              </a:rPr>
              <a:t>它的定义</a:t>
            </a:r>
            <a:endParaRPr lang="zh-CN" altLang="en-US" dirty="0">
              <a:latin typeface="微软雅黑" pitchFamily="34" charset="-122"/>
              <a:ea typeface="微软雅黑" pitchFamily="34" charset="-122"/>
            </a:endParaRPr>
          </a:p>
        </p:txBody>
      </p:sp>
      <p:sp>
        <p:nvSpPr>
          <p:cNvPr id="96" name="矩形 95"/>
          <p:cNvSpPr/>
          <p:nvPr/>
        </p:nvSpPr>
        <p:spPr>
          <a:xfrm>
            <a:off x="3525500" y="6730554"/>
            <a:ext cx="2031325" cy="369332"/>
          </a:xfrm>
          <a:prstGeom prst="rect">
            <a:avLst/>
          </a:prstGeom>
        </p:spPr>
        <p:txBody>
          <a:bodyPr wrap="none">
            <a:spAutoFit/>
          </a:bodyPr>
          <a:lstStyle/>
          <a:p>
            <a:r>
              <a:rPr lang="zh-CN" altLang="en-US" dirty="0">
                <a:latin typeface="微软雅黑" pitchFamily="34" charset="-122"/>
                <a:ea typeface="微软雅黑" pitchFamily="34" charset="-122"/>
              </a:rPr>
              <a:t>做优化就是</a:t>
            </a:r>
            <a:r>
              <a:rPr lang="zh-CN" altLang="en-US" dirty="0" smtClean="0">
                <a:latin typeface="微软雅黑" pitchFamily="34" charset="-122"/>
                <a:ea typeface="微软雅黑" pitchFamily="34" charset="-122"/>
              </a:rPr>
              <a:t>做相关</a:t>
            </a:r>
            <a:endParaRPr lang="zh-CN" altLang="en-US" dirty="0">
              <a:latin typeface="微软雅黑" pitchFamily="34" charset="-122"/>
              <a:ea typeface="微软雅黑" pitchFamily="34" charset="-122"/>
            </a:endParaRPr>
          </a:p>
        </p:txBody>
      </p:sp>
      <p:sp>
        <p:nvSpPr>
          <p:cNvPr id="97" name="矩形 96"/>
          <p:cNvSpPr/>
          <p:nvPr/>
        </p:nvSpPr>
        <p:spPr>
          <a:xfrm>
            <a:off x="990865" y="4169754"/>
            <a:ext cx="2202847" cy="369332"/>
          </a:xfrm>
          <a:prstGeom prst="rect">
            <a:avLst/>
          </a:prstGeom>
        </p:spPr>
        <p:txBody>
          <a:bodyPr wrap="none">
            <a:spAutoFit/>
          </a:bodyPr>
          <a:lstStyle/>
          <a:p>
            <a:r>
              <a:rPr lang="zh-CN" altLang="en-US" dirty="0" smtClean="0">
                <a:latin typeface="微软雅黑" pitchFamily="34" charset="-122"/>
                <a:ea typeface="微软雅黑" pitchFamily="34" charset="-122"/>
              </a:rPr>
              <a:t>搜索下拉</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底部相关</a:t>
            </a:r>
            <a:endParaRPr lang="zh-CN" altLang="en-US" dirty="0">
              <a:latin typeface="微软雅黑" pitchFamily="34" charset="-122"/>
              <a:ea typeface="微软雅黑" pitchFamily="34" charset="-122"/>
            </a:endParaRPr>
          </a:p>
        </p:txBody>
      </p:sp>
      <p:sp>
        <p:nvSpPr>
          <p:cNvPr id="98" name="矩形 97"/>
          <p:cNvSpPr/>
          <p:nvPr/>
        </p:nvSpPr>
        <p:spPr>
          <a:xfrm>
            <a:off x="5861807" y="4164110"/>
            <a:ext cx="2262158" cy="369332"/>
          </a:xfrm>
          <a:prstGeom prst="rect">
            <a:avLst/>
          </a:prstGeom>
        </p:spPr>
        <p:txBody>
          <a:bodyPr wrap="none">
            <a:spAutoFit/>
          </a:bodyPr>
          <a:lstStyle/>
          <a:p>
            <a:r>
              <a:rPr lang="zh-CN" altLang="en-US" dirty="0" smtClean="0">
                <a:latin typeface="微软雅黑" pitchFamily="34" charset="-122"/>
                <a:ea typeface="微软雅黑" pitchFamily="34" charset="-122"/>
              </a:rPr>
              <a:t>影响相关的主要因素</a:t>
            </a:r>
            <a:endParaRPr lang="zh-CN" altLang="en-US" dirty="0">
              <a:latin typeface="微软雅黑" pitchFamily="34" charset="-122"/>
              <a:ea typeface="微软雅黑" pitchFamily="34" charset="-122"/>
            </a:endParaRPr>
          </a:p>
        </p:txBody>
      </p:sp>
      <p:sp>
        <p:nvSpPr>
          <p:cNvPr id="99" name="矩形 13"/>
          <p:cNvSpPr>
            <a:spLocks noChangeArrowheads="1"/>
          </p:cNvSpPr>
          <p:nvPr/>
        </p:nvSpPr>
        <p:spPr bwMode="auto">
          <a:xfrm>
            <a:off x="5282579" y="1987905"/>
            <a:ext cx="1338828"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词的聚合度</a:t>
            </a:r>
            <a:endParaRPr lang="zh-CN" altLang="en-US" dirty="0">
              <a:latin typeface="微软雅黑" pitchFamily="34" charset="-122"/>
              <a:ea typeface="微软雅黑" pitchFamily="34" charset="-122"/>
            </a:endParaRPr>
          </a:p>
        </p:txBody>
      </p:sp>
      <p:sp>
        <p:nvSpPr>
          <p:cNvPr id="100" name="矩形 13"/>
          <p:cNvSpPr>
            <a:spLocks noChangeArrowheads="1"/>
          </p:cNvSpPr>
          <p:nvPr/>
        </p:nvSpPr>
        <p:spPr bwMode="auto">
          <a:xfrm>
            <a:off x="6565614" y="2468217"/>
            <a:ext cx="962336" cy="923330"/>
          </a:xfrm>
          <a:prstGeom prst="rect">
            <a:avLst/>
          </a:prstGeom>
          <a:noFill/>
          <a:ln w="9525">
            <a:noFill/>
            <a:miter lim="800000"/>
            <a:headEnd/>
            <a:tailEnd/>
          </a:ln>
        </p:spPr>
        <p:txBody>
          <a:bodyPr wrap="square">
            <a:spAutoFit/>
          </a:bodyPr>
          <a:lstStyle/>
          <a:p>
            <a:r>
              <a:rPr lang="zh-CN" altLang="en-US" dirty="0">
                <a:latin typeface="微软雅黑" panose="020B0503020204020204" pitchFamily="34" charset="-122"/>
                <a:ea typeface="微软雅黑" panose="020B0503020204020204" pitchFamily="34" charset="-122"/>
              </a:rPr>
              <a:t>链接分析及页面权重</a:t>
            </a:r>
          </a:p>
        </p:txBody>
      </p:sp>
    </p:spTree>
    <p:extLst>
      <p:ext uri="{BB962C8B-B14F-4D97-AF65-F5344CB8AC3E}">
        <p14:creationId xmlns:p14="http://schemas.microsoft.com/office/powerpoint/2010/main" val="2796353225"/>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anim calcmode="lin" valueType="num">
                                      <p:cBhvr>
                                        <p:cTn id="8" dur="500" fill="hold"/>
                                        <p:tgtEl>
                                          <p:spTgt spid="67"/>
                                        </p:tgtEl>
                                        <p:attrNameLst>
                                          <p:attrName>ppt_x</p:attrName>
                                        </p:attrNameLst>
                                      </p:cBhvr>
                                      <p:tavLst>
                                        <p:tav tm="0">
                                          <p:val>
                                            <p:strVal val="#ppt_x"/>
                                          </p:val>
                                        </p:tav>
                                        <p:tav tm="100000">
                                          <p:val>
                                            <p:strVal val="#ppt_x"/>
                                          </p:val>
                                        </p:tav>
                                      </p:tavLst>
                                    </p:anim>
                                    <p:anim calcmode="lin" valueType="num">
                                      <p:cBhvr>
                                        <p:cTn id="9"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3"/>
          <p:cNvSpPr>
            <a:spLocks noChangeArrowheads="1"/>
          </p:cNvSpPr>
          <p:nvPr/>
        </p:nvSpPr>
        <p:spPr bwMode="auto">
          <a:xfrm>
            <a:off x="1316807" y="2032149"/>
            <a:ext cx="100091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1600" dirty="0">
                <a:latin typeface="新宋体" panose="02010609030101010101" pitchFamily="49" charset="-122"/>
                <a:ea typeface="新宋体" panose="02010609030101010101" pitchFamily="49" charset="-122"/>
              </a:rPr>
              <a:t>1</a:t>
            </a:r>
            <a:r>
              <a:rPr lang="zh-CN" altLang="en-US" sz="1600" dirty="0">
                <a:latin typeface="新宋体" panose="02010609030101010101" pitchFamily="49" charset="-122"/>
                <a:ea typeface="新宋体" panose="02010609030101010101" pitchFamily="49" charset="-122"/>
              </a:rPr>
              <a:t>、先为网站选择</a:t>
            </a: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个最合适的关键词，现在竞争越来越大，一个网站最好围绕一个核心词，别人一个站做</a:t>
            </a: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个词，我们一个站做一个词，关键词难易程度为易、中、难，如想哈尔滨汽车</a:t>
            </a:r>
            <a:r>
              <a:rPr lang="zh-CN" altLang="en-US" sz="1600" dirty="0" smtClean="0">
                <a:latin typeface="新宋体" panose="02010609030101010101" pitchFamily="49" charset="-122"/>
                <a:ea typeface="新宋体" panose="02010609030101010101" pitchFamily="49" charset="-122"/>
              </a:rPr>
              <a:t>培训，</a:t>
            </a:r>
            <a:r>
              <a:rPr lang="zh-CN" altLang="en-US" sz="1600" dirty="0">
                <a:latin typeface="新宋体" panose="02010609030101010101" pitchFamily="49" charset="-122"/>
                <a:ea typeface="新宋体" panose="02010609030101010101" pitchFamily="49" charset="-122"/>
              </a:rPr>
              <a:t>选的主词可以是</a:t>
            </a:r>
            <a:r>
              <a:rPr lang="zh-CN" altLang="en-US" sz="1600" dirty="0" smtClean="0">
                <a:latin typeface="新宋体" panose="02010609030101010101" pitchFamily="49" charset="-122"/>
                <a:ea typeface="新宋体" panose="02010609030101010101" pitchFamily="49" charset="-122"/>
              </a:rPr>
              <a:t>哈尔滨汽车培训学校（或公司</a:t>
            </a:r>
            <a:r>
              <a:rPr lang="zh-CN" altLang="en-US" sz="1600" dirty="0">
                <a:latin typeface="新宋体" panose="02010609030101010101" pitchFamily="49" charset="-122"/>
                <a:ea typeface="新宋体" panose="02010609030101010101" pitchFamily="49" charset="-122"/>
              </a:rPr>
              <a:t>）</a:t>
            </a:r>
            <a:r>
              <a:rPr lang="zh-CN" altLang="en-US" sz="1600" dirty="0" smtClean="0">
                <a:latin typeface="新宋体" panose="02010609030101010101" pitchFamily="49" charset="-122"/>
                <a:ea typeface="新宋体" panose="02010609030101010101" pitchFamily="49" charset="-122"/>
              </a:rPr>
              <a:t>、汽车培训学校，</a:t>
            </a:r>
            <a:r>
              <a:rPr lang="zh-CN" altLang="en-US" sz="1600" dirty="0">
                <a:latin typeface="新宋体" panose="02010609030101010101" pitchFamily="49" charset="-122"/>
                <a:ea typeface="新宋体" panose="02010609030101010101" pitchFamily="49" charset="-122"/>
              </a:rPr>
              <a:t>按难易程度排序，并按照顺序去做词的排名；</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2</a:t>
            </a:r>
            <a:r>
              <a:rPr lang="zh-CN" altLang="en-US" sz="1600" dirty="0">
                <a:latin typeface="新宋体" panose="02010609030101010101" pitchFamily="49" charset="-122"/>
                <a:ea typeface="新宋体" panose="02010609030101010101" pitchFamily="49" charset="-122"/>
              </a:rPr>
              <a:t>、根据关键词选域名，用</a:t>
            </a:r>
            <a:r>
              <a:rPr lang="en-US" altLang="zh-CN" sz="1600" dirty="0">
                <a:latin typeface="新宋体" panose="02010609030101010101" pitchFamily="49" charset="-122"/>
                <a:ea typeface="新宋体" panose="02010609030101010101" pitchFamily="49" charset="-122"/>
              </a:rPr>
              <a:t>com</a:t>
            </a:r>
            <a:r>
              <a:rPr lang="zh-CN" altLang="en-US" sz="1600" dirty="0">
                <a:latin typeface="新宋体" panose="02010609030101010101" pitchFamily="49" charset="-122"/>
                <a:ea typeface="新宋体" panose="02010609030101010101" pitchFamily="49" charset="-122"/>
              </a:rPr>
              <a:t>、</a:t>
            </a:r>
            <a:r>
              <a:rPr lang="en-US" altLang="zh-CN" sz="1600" dirty="0" err="1">
                <a:latin typeface="新宋体" panose="02010609030101010101" pitchFamily="49" charset="-122"/>
                <a:ea typeface="新宋体" panose="02010609030101010101" pitchFamily="49" charset="-122"/>
              </a:rPr>
              <a:t>cn</a:t>
            </a:r>
            <a:r>
              <a:rPr lang="zh-CN" altLang="en-US" sz="1600" dirty="0">
                <a:latin typeface="新宋体" panose="02010609030101010101" pitchFamily="49" charset="-122"/>
                <a:ea typeface="新宋体" panose="02010609030101010101" pitchFamily="49" charset="-122"/>
              </a:rPr>
              <a:t>、</a:t>
            </a:r>
            <a:r>
              <a:rPr lang="en-US" altLang="zh-CN" sz="1600" dirty="0">
                <a:latin typeface="新宋体" panose="02010609030101010101" pitchFamily="49" charset="-122"/>
                <a:ea typeface="新宋体" panose="02010609030101010101" pitchFamily="49" charset="-122"/>
              </a:rPr>
              <a:t>org</a:t>
            </a:r>
            <a:r>
              <a:rPr lang="zh-CN" altLang="en-US" sz="1600" dirty="0">
                <a:latin typeface="新宋体" panose="02010609030101010101" pitchFamily="49" charset="-122"/>
                <a:ea typeface="新宋体" panose="02010609030101010101" pitchFamily="49" charset="-122"/>
              </a:rPr>
              <a:t>或</a:t>
            </a:r>
            <a:r>
              <a:rPr lang="en-US" altLang="zh-CN" sz="1600" dirty="0">
                <a:latin typeface="新宋体" panose="02010609030101010101" pitchFamily="49" charset="-122"/>
                <a:ea typeface="新宋体" panose="02010609030101010101" pitchFamily="49" charset="-122"/>
              </a:rPr>
              <a:t>net</a:t>
            </a:r>
            <a:r>
              <a:rPr lang="zh-CN" altLang="en-US" sz="1600" dirty="0">
                <a:latin typeface="新宋体" panose="02010609030101010101" pitchFamily="49" charset="-122"/>
                <a:ea typeface="新宋体" panose="02010609030101010101" pitchFamily="49" charset="-122"/>
              </a:rPr>
              <a:t>，可以是</a:t>
            </a:r>
            <a:r>
              <a:rPr lang="en-US" altLang="zh-CN" sz="1600" dirty="0" smtClean="0">
                <a:latin typeface="新宋体" panose="02010609030101010101" pitchFamily="49" charset="-122"/>
                <a:ea typeface="新宋体" panose="02010609030101010101" pitchFamily="49" charset="-122"/>
              </a:rPr>
              <a:t>www.hebqichepeixun.com</a:t>
            </a:r>
            <a:r>
              <a:rPr lang="zh-CN" altLang="en-US" sz="1600" dirty="0">
                <a:latin typeface="新宋体" panose="02010609030101010101" pitchFamily="49" charset="-122"/>
                <a:ea typeface="新宋体" panose="02010609030101010101" pitchFamily="49" charset="-122"/>
              </a:rPr>
              <a:t>，域名注册年数越多越好，尽量用独立</a:t>
            </a:r>
            <a:r>
              <a:rPr lang="en-US" altLang="zh-CN" sz="1600" dirty="0" err="1">
                <a:latin typeface="新宋体" panose="02010609030101010101" pitchFamily="49" charset="-122"/>
                <a:ea typeface="新宋体" panose="02010609030101010101" pitchFamily="49" charset="-122"/>
              </a:rPr>
              <a:t>ip</a:t>
            </a:r>
            <a:r>
              <a:rPr lang="zh-CN" altLang="en-US" sz="1600" dirty="0">
                <a:latin typeface="新宋体" panose="02010609030101010101" pitchFamily="49" charset="-122"/>
                <a:ea typeface="新宋体" panose="02010609030101010101" pitchFamily="49" charset="-122"/>
              </a:rPr>
              <a:t>，尤其是不要和灰色行业同</a:t>
            </a:r>
            <a:r>
              <a:rPr lang="en-US" altLang="zh-CN" sz="1600" dirty="0" err="1">
                <a:latin typeface="新宋体" panose="02010609030101010101" pitchFamily="49" charset="-122"/>
                <a:ea typeface="新宋体" panose="02010609030101010101" pitchFamily="49" charset="-122"/>
              </a:rPr>
              <a:t>ip</a:t>
            </a:r>
            <a:r>
              <a:rPr lang="zh-CN" altLang="en-US" sz="1600" dirty="0">
                <a:latin typeface="新宋体" panose="02010609030101010101" pitchFamily="49" charset="-122"/>
                <a:ea typeface="新宋体" panose="02010609030101010101" pitchFamily="49" charset="-122"/>
              </a:rPr>
              <a:t>网站，一个公司的客户网站不要在同服务器下，域名注册时一个域名对应一个联系邮箱；</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a:spcBef>
                <a:spcPct val="0"/>
              </a:spcBef>
              <a:buNone/>
            </a:pP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、根据关键词确定网站分类，主词哈尔滨汽车培训、哈尔滨汽车培训公司、哈尔滨汽车</a:t>
            </a:r>
            <a:r>
              <a:rPr lang="zh-CN" altLang="en-US" sz="1600" dirty="0" smtClean="0">
                <a:latin typeface="新宋体" panose="02010609030101010101" pitchFamily="49" charset="-122"/>
                <a:ea typeface="新宋体" panose="02010609030101010101" pitchFamily="49" charset="-122"/>
              </a:rPr>
              <a:t>培训价格，</a:t>
            </a:r>
            <a:r>
              <a:rPr lang="zh-CN" altLang="en-US" sz="1600" dirty="0">
                <a:latin typeface="新宋体" panose="02010609030101010101" pitchFamily="49" charset="-122"/>
                <a:ea typeface="新宋体" panose="02010609030101010101" pitchFamily="49" charset="-122"/>
              </a:rPr>
              <a:t>一级分类一定要有目录名</a:t>
            </a:r>
            <a:r>
              <a:rPr lang="zh-CN" altLang="en-US" sz="1600" dirty="0" smtClean="0">
                <a:latin typeface="新宋体" panose="02010609030101010101" pitchFamily="49" charset="-122"/>
                <a:ea typeface="新宋体" panose="02010609030101010101" pitchFamily="49" charset="-122"/>
              </a:rPr>
              <a:t>为</a:t>
            </a:r>
            <a:r>
              <a:rPr lang="zh-CN" altLang="en-US" sz="1600" dirty="0">
                <a:latin typeface="新宋体" panose="02010609030101010101" pitchFamily="49" charset="-122"/>
                <a:ea typeface="新宋体" panose="02010609030101010101" pitchFamily="49" charset="-122"/>
              </a:rPr>
              <a:t>汽车</a:t>
            </a:r>
            <a:r>
              <a:rPr lang="zh-CN" altLang="en-US" sz="1600" dirty="0" smtClean="0">
                <a:latin typeface="新宋体" panose="02010609030101010101" pitchFamily="49" charset="-122"/>
                <a:ea typeface="新宋体" panose="02010609030101010101" pitchFamily="49" charset="-122"/>
              </a:rPr>
              <a:t>培训的关键词（带到也可以）、</a:t>
            </a:r>
            <a:r>
              <a:rPr lang="zh-CN" altLang="en-US" sz="1600" dirty="0">
                <a:latin typeface="新宋体" panose="02010609030101010101" pitchFamily="49" charset="-122"/>
                <a:ea typeface="新宋体" panose="02010609030101010101" pitchFamily="49" charset="-122"/>
              </a:rPr>
              <a:t>哈尔滨汽车培训</a:t>
            </a:r>
            <a:r>
              <a:rPr lang="zh-CN" altLang="en-US" sz="1600" dirty="0" smtClean="0">
                <a:latin typeface="新宋体" panose="02010609030101010101" pitchFamily="49" charset="-122"/>
                <a:ea typeface="新宋体" panose="02010609030101010101" pitchFamily="49" charset="-122"/>
              </a:rPr>
              <a:t>的</a:t>
            </a:r>
            <a:r>
              <a:rPr lang="zh-CN" altLang="en-US" sz="1600" dirty="0">
                <a:latin typeface="新宋体" panose="02010609030101010101" pitchFamily="49" charset="-122"/>
                <a:ea typeface="新宋体" panose="02010609030101010101" pitchFamily="49" charset="-122"/>
              </a:rPr>
              <a:t>目录，如果分类名确实不好定，则用到导航中的分类链接用</a:t>
            </a:r>
            <a:r>
              <a:rPr lang="en-US" altLang="zh-CN" sz="1600" dirty="0">
                <a:latin typeface="新宋体" panose="02010609030101010101" pitchFamily="49" charset="-122"/>
                <a:ea typeface="新宋体" panose="02010609030101010101" pitchFamily="49" charset="-122"/>
              </a:rPr>
              <a:t>title</a:t>
            </a:r>
            <a:r>
              <a:rPr lang="zh-CN" altLang="en-US" sz="1600" dirty="0">
                <a:latin typeface="新宋体" panose="02010609030101010101" pitchFamily="49" charset="-122"/>
                <a:ea typeface="新宋体" panose="02010609030101010101" pitchFamily="49" charset="-122"/>
              </a:rPr>
              <a:t>标签包含关键词；</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4</a:t>
            </a:r>
            <a:r>
              <a:rPr lang="zh-CN" altLang="en-US" sz="1600" dirty="0">
                <a:latin typeface="新宋体" panose="02010609030101010101" pitchFamily="49" charset="-122"/>
                <a:ea typeface="新宋体" panose="02010609030101010101" pitchFamily="49" charset="-122"/>
              </a:rPr>
              <a:t>、不用</a:t>
            </a:r>
            <a:r>
              <a:rPr lang="en-US" altLang="zh-CN" sz="1600" dirty="0" err="1">
                <a:latin typeface="新宋体" panose="02010609030101010101" pitchFamily="49" charset="-122"/>
                <a:ea typeface="新宋体" panose="02010609030101010101" pitchFamily="49" charset="-122"/>
              </a:rPr>
              <a:t>iframe</a:t>
            </a:r>
            <a:r>
              <a:rPr lang="zh-CN" altLang="en-US" sz="1600" dirty="0">
                <a:latin typeface="新宋体" panose="02010609030101010101" pitchFamily="49" charset="-122"/>
                <a:ea typeface="新宋体" panose="02010609030101010101" pitchFamily="49" charset="-122"/>
              </a:rPr>
              <a:t>框架，合并</a:t>
            </a:r>
            <a:r>
              <a:rPr lang="en-US" altLang="zh-CN" sz="1600" dirty="0" err="1">
                <a:latin typeface="新宋体" panose="02010609030101010101" pitchFamily="49" charset="-122"/>
                <a:ea typeface="新宋体" panose="02010609030101010101" pitchFamily="49" charset="-122"/>
              </a:rPr>
              <a:t>js</a:t>
            </a:r>
            <a:r>
              <a:rPr lang="zh-CN" altLang="en-US" sz="1600" dirty="0">
                <a:latin typeface="新宋体" panose="02010609030101010101" pitchFamily="49" charset="-122"/>
                <a:ea typeface="新宋体" panose="02010609030101010101" pitchFamily="49" charset="-122"/>
              </a:rPr>
              <a:t>和</a:t>
            </a:r>
            <a:r>
              <a:rPr lang="en-US" altLang="zh-CN" sz="1600" dirty="0" err="1">
                <a:latin typeface="新宋体" panose="02010609030101010101" pitchFamily="49" charset="-122"/>
                <a:ea typeface="新宋体" panose="02010609030101010101" pitchFamily="49" charset="-122"/>
              </a:rPr>
              <a:t>css</a:t>
            </a:r>
            <a:r>
              <a:rPr lang="zh-CN" altLang="en-US" sz="1600" dirty="0">
                <a:latin typeface="新宋体" panose="02010609030101010101" pitchFamily="49" charset="-122"/>
                <a:ea typeface="新宋体" panose="02010609030101010101" pitchFamily="49" charset="-122"/>
              </a:rPr>
              <a:t>，少用</a:t>
            </a:r>
            <a:r>
              <a:rPr lang="en-US" altLang="zh-CN" sz="1600" dirty="0" err="1">
                <a:latin typeface="新宋体" panose="02010609030101010101" pitchFamily="49" charset="-122"/>
                <a:ea typeface="新宋体" panose="02010609030101010101" pitchFamily="49" charset="-122"/>
              </a:rPr>
              <a:t>js</a:t>
            </a:r>
            <a:r>
              <a:rPr lang="zh-CN" altLang="en-US" sz="1600" dirty="0">
                <a:latin typeface="新宋体" panose="02010609030101010101" pitchFamily="49" charset="-122"/>
                <a:ea typeface="新宋体" panose="02010609030101010101" pitchFamily="49" charset="-122"/>
              </a:rPr>
              <a:t>，</a:t>
            </a:r>
            <a:r>
              <a:rPr lang="en-US" altLang="zh-CN" sz="1600" dirty="0" err="1">
                <a:latin typeface="新宋体" panose="02010609030101010101" pitchFamily="49" charset="-122"/>
                <a:ea typeface="新宋体" panose="02010609030101010101" pitchFamily="49" charset="-122"/>
              </a:rPr>
              <a:t>js</a:t>
            </a:r>
            <a:r>
              <a:rPr lang="zh-CN" altLang="en-US" sz="1600" dirty="0">
                <a:latin typeface="新宋体" panose="02010609030101010101" pitchFamily="49" charset="-122"/>
                <a:ea typeface="新宋体" panose="02010609030101010101" pitchFamily="49" charset="-122"/>
              </a:rPr>
              <a:t>置底，少用且不要用居中弹窗，精简代码（比如代码中不要有按空格键打出的空格），少用无用的图片，图片用</a:t>
            </a:r>
            <a:r>
              <a:rPr lang="en-US" altLang="zh-CN" sz="1600" dirty="0">
                <a:latin typeface="新宋体" panose="02010609030101010101" pitchFamily="49" charset="-122"/>
                <a:ea typeface="新宋体" panose="02010609030101010101" pitchFamily="49" charset="-122"/>
              </a:rPr>
              <a:t>alt</a:t>
            </a:r>
            <a:r>
              <a:rPr lang="zh-CN" altLang="en-US" sz="1600" dirty="0">
                <a:latin typeface="新宋体" panose="02010609030101010101" pitchFamily="49" charset="-122"/>
                <a:ea typeface="新宋体" panose="02010609030101010101" pitchFamily="49" charset="-122"/>
              </a:rPr>
              <a:t>；</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p:txBody>
      </p:sp>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a:solidFill>
                  <a:srgbClr val="FFFFFF"/>
                </a:solidFill>
                <a:latin typeface="Arial" panose="020B0604020202020204" pitchFamily="34" charset="0"/>
                <a:ea typeface="微软雅黑" panose="020B0503020204020204" pitchFamily="34" charset="-122"/>
              </a:rPr>
              <a:t>结合选词做站，以哈尔滨汽车</a:t>
            </a:r>
            <a:r>
              <a:rPr lang="zh-CN" altLang="en-US" sz="2000" dirty="0" smtClean="0">
                <a:solidFill>
                  <a:srgbClr val="FFFFFF"/>
                </a:solidFill>
                <a:latin typeface="Arial" panose="020B0604020202020204" pitchFamily="34" charset="0"/>
                <a:ea typeface="微软雅黑" panose="020B0503020204020204" pitchFamily="34" charset="-122"/>
              </a:rPr>
              <a:t>培训为</a:t>
            </a:r>
            <a:r>
              <a:rPr lang="zh-CN" altLang="en-US" sz="2000" dirty="0">
                <a:solidFill>
                  <a:srgbClr val="FFFFFF"/>
                </a:solidFill>
                <a:latin typeface="Arial" panose="020B0604020202020204" pitchFamily="34" charset="0"/>
                <a:ea typeface="微软雅黑" panose="020B0503020204020204" pitchFamily="34" charset="-122"/>
              </a:rPr>
              <a:t>例</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44416867"/>
      </p:ext>
    </p:extLst>
  </p:cSld>
  <p:clrMapOvr>
    <a:masterClrMapping/>
  </p:clrMapOvr>
  <p:transition spd="slow" advTm="0">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5"/>
          <p:cNvSpPr>
            <a:spLocks noChangeArrowheads="1"/>
          </p:cNvSpPr>
          <p:nvPr/>
        </p:nvSpPr>
        <p:spPr bwMode="auto">
          <a:xfrm>
            <a:off x="468313" y="1147763"/>
            <a:ext cx="508000" cy="508000"/>
          </a:xfrm>
          <a:custGeom>
            <a:avLst/>
            <a:gdLst>
              <a:gd name="T0" fmla="*/ 0 w 508000"/>
              <a:gd name="T1" fmla="*/ 254000 h 508000"/>
              <a:gd name="T2" fmla="*/ 254000 w 508000"/>
              <a:gd name="T3" fmla="*/ 0 h 508000"/>
              <a:gd name="T4" fmla="*/ 508000 w 508000"/>
              <a:gd name="T5" fmla="*/ 254000 h 508000"/>
              <a:gd name="T6" fmla="*/ 254000 w 508000"/>
              <a:gd name="T7" fmla="*/ 508000 h 508000"/>
              <a:gd name="T8" fmla="*/ 0 w 508000"/>
              <a:gd name="T9" fmla="*/ 254000 h 508000"/>
              <a:gd name="T10" fmla="*/ 42078 w 508000"/>
              <a:gd name="T11" fmla="*/ 254000 h 508000"/>
              <a:gd name="T12" fmla="*/ 254000 w 508000"/>
              <a:gd name="T13" fmla="*/ 465922 h 508000"/>
              <a:gd name="T14" fmla="*/ 465922 w 508000"/>
              <a:gd name="T15" fmla="*/ 254000 h 508000"/>
              <a:gd name="T16" fmla="*/ 254000 w 508000"/>
              <a:gd name="T17" fmla="*/ 42078 h 508000"/>
              <a:gd name="T18" fmla="*/ 42078 w 508000"/>
              <a:gd name="T19" fmla="*/ 254000 h 508000"/>
              <a:gd name="T20" fmla="*/ 0 w 508000"/>
              <a:gd name="T21" fmla="*/ 254000 h 508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000"/>
              <a:gd name="T34" fmla="*/ 0 h 508000"/>
              <a:gd name="T35" fmla="*/ 508000 w 508000"/>
              <a:gd name="T36" fmla="*/ 508000 h 508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000" h="508000">
                <a:moveTo>
                  <a:pt x="0" y="254000"/>
                </a:moveTo>
                <a:cubicBezTo>
                  <a:pt x="0" y="113720"/>
                  <a:pt x="113720" y="0"/>
                  <a:pt x="254000" y="0"/>
                </a:cubicBezTo>
                <a:cubicBezTo>
                  <a:pt x="394280" y="0"/>
                  <a:pt x="508000" y="113720"/>
                  <a:pt x="508000" y="254000"/>
                </a:cubicBezTo>
                <a:cubicBezTo>
                  <a:pt x="508000" y="394280"/>
                  <a:pt x="394281" y="508000"/>
                  <a:pt x="254000" y="508000"/>
                </a:cubicBezTo>
                <a:cubicBezTo>
                  <a:pt x="113720" y="508000"/>
                  <a:pt x="0" y="394281"/>
                  <a:pt x="0" y="254000"/>
                </a:cubicBezTo>
                <a:lnTo>
                  <a:pt x="42078" y="254000"/>
                </a:lnTo>
                <a:cubicBezTo>
                  <a:pt x="42078" y="371041"/>
                  <a:pt x="136959" y="465922"/>
                  <a:pt x="254000" y="465922"/>
                </a:cubicBezTo>
                <a:cubicBezTo>
                  <a:pt x="371041" y="465922"/>
                  <a:pt x="465922" y="371041"/>
                  <a:pt x="465922" y="254000"/>
                </a:cubicBezTo>
                <a:cubicBezTo>
                  <a:pt x="465922" y="136959"/>
                  <a:pt x="371041" y="42078"/>
                  <a:pt x="254000" y="42078"/>
                </a:cubicBezTo>
                <a:cubicBezTo>
                  <a:pt x="136959" y="42078"/>
                  <a:pt x="42078" y="136959"/>
                  <a:pt x="42078" y="254000"/>
                </a:cubicBezTo>
                <a:lnTo>
                  <a:pt x="0" y="25400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000">
                <a:solidFill>
                  <a:srgbClr val="FFFFFF"/>
                </a:solidFill>
                <a:latin typeface="Arial" panose="020B0604020202020204" pitchFamily="34" charset="0"/>
                <a:cs typeface="Arial" panose="020B0604020202020204" pitchFamily="34" charset="0"/>
              </a:rPr>
              <a:t>1</a:t>
            </a:r>
          </a:p>
        </p:txBody>
      </p:sp>
      <p:sp>
        <p:nvSpPr>
          <p:cNvPr id="3" name="矩形 3"/>
          <p:cNvSpPr>
            <a:spLocks noChangeArrowheads="1"/>
          </p:cNvSpPr>
          <p:nvPr/>
        </p:nvSpPr>
        <p:spPr bwMode="auto">
          <a:xfrm>
            <a:off x="1001642" y="2479991"/>
            <a:ext cx="10493622" cy="2308324"/>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defRPr/>
            </a:pPr>
            <a:r>
              <a:rPr lang="en-US" altLang="zh-CN" sz="1800" b="1" dirty="0" smtClean="0">
                <a:latin typeface="新宋体" panose="02010609030101010101" pitchFamily="49" charset="-122"/>
                <a:ea typeface="新宋体" panose="02010609030101010101" pitchFamily="49" charset="-122"/>
              </a:rPr>
              <a:t>1</a:t>
            </a:r>
            <a:r>
              <a:rPr lang="zh-CN" altLang="en-US" sz="1800" b="1" dirty="0" smtClean="0">
                <a:latin typeface="新宋体" panose="02010609030101010101" pitchFamily="49" charset="-122"/>
                <a:ea typeface="新宋体" panose="02010609030101010101" pitchFamily="49" charset="-122"/>
              </a:rPr>
              <a:t>、首页：</a:t>
            </a:r>
            <a:r>
              <a:rPr lang="zh-CN" altLang="en-US" sz="1800" dirty="0" smtClean="0">
                <a:latin typeface="新宋体" panose="02010609030101010101" pitchFamily="49" charset="-122"/>
                <a:ea typeface="新宋体" panose="02010609030101010101" pitchFamily="49" charset="-122"/>
              </a:rPr>
              <a:t>栏目分类名、产品列表、新闻列表中的新闻标题、</a:t>
            </a:r>
            <a:r>
              <a:rPr lang="zh-CN" altLang="en-US" sz="1800" dirty="0">
                <a:latin typeface="新宋体" panose="02010609030101010101" pitchFamily="49" charset="-122"/>
                <a:ea typeface="新宋体" panose="02010609030101010101" pitchFamily="49" charset="-122"/>
              </a:rPr>
              <a:t>文本</a:t>
            </a:r>
            <a:r>
              <a:rPr lang="zh-CN" altLang="en-US" sz="1800" dirty="0" smtClean="0">
                <a:latin typeface="新宋体" panose="02010609030101010101" pitchFamily="49" charset="-122"/>
                <a:ea typeface="新宋体" panose="02010609030101010101" pitchFamily="49" charset="-122"/>
              </a:rPr>
              <a:t>块（公司简介）、图片</a:t>
            </a:r>
            <a:r>
              <a:rPr lang="en-US" altLang="zh-CN" sz="1800" dirty="0" smtClean="0">
                <a:latin typeface="新宋体" panose="02010609030101010101" pitchFamily="49" charset="-122"/>
                <a:ea typeface="新宋体" panose="02010609030101010101" pitchFamily="49" charset="-122"/>
              </a:rPr>
              <a:t>alt</a:t>
            </a:r>
            <a:r>
              <a:rPr lang="zh-CN" altLang="en-US" sz="1800" dirty="0" smtClean="0">
                <a:latin typeface="新宋体" panose="02010609030101010101" pitchFamily="49" charset="-122"/>
                <a:ea typeface="新宋体" panose="02010609030101010101" pitchFamily="49" charset="-122"/>
              </a:rPr>
              <a:t>；</a:t>
            </a:r>
            <a:endParaRPr lang="en-US" altLang="zh-CN" sz="18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r>
              <a:rPr lang="en-US" altLang="zh-CN" sz="1800" b="1" dirty="0" smtClean="0">
                <a:latin typeface="新宋体" panose="02010609030101010101" pitchFamily="49" charset="-122"/>
                <a:ea typeface="新宋体" panose="02010609030101010101" pitchFamily="49" charset="-122"/>
              </a:rPr>
              <a:t>2</a:t>
            </a:r>
            <a:r>
              <a:rPr lang="zh-CN" altLang="en-US" sz="1800" b="1" dirty="0" smtClean="0">
                <a:latin typeface="新宋体" panose="02010609030101010101" pitchFamily="49" charset="-122"/>
                <a:ea typeface="新宋体" panose="02010609030101010101" pitchFamily="49" charset="-122"/>
              </a:rPr>
              <a:t>、栏目分类页：</a:t>
            </a:r>
            <a:r>
              <a:rPr lang="zh-CN" altLang="en-US" sz="1800" dirty="0" smtClean="0">
                <a:latin typeface="新宋体" panose="02010609030101010101" pitchFamily="49" charset="-122"/>
                <a:ea typeface="新宋体" panose="02010609030101010101" pitchFamily="49" charset="-122"/>
              </a:rPr>
              <a:t>产品分类尽量有文本块，可以添加一些产品长尾词，如地区、厂家、价格等；</a:t>
            </a:r>
            <a:endParaRPr lang="en-US" altLang="zh-CN" sz="18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r>
              <a:rPr lang="en-US" altLang="zh-CN" sz="1800" b="1" dirty="0" smtClean="0">
                <a:latin typeface="新宋体" panose="02010609030101010101" pitchFamily="49" charset="-122"/>
                <a:ea typeface="新宋体" panose="02010609030101010101" pitchFamily="49" charset="-122"/>
              </a:rPr>
              <a:t>3</a:t>
            </a:r>
            <a:r>
              <a:rPr lang="zh-CN" altLang="en-US" sz="1800" b="1" dirty="0" smtClean="0">
                <a:latin typeface="新宋体" panose="02010609030101010101" pitchFamily="49" charset="-122"/>
                <a:ea typeface="新宋体" panose="02010609030101010101" pitchFamily="49" charset="-122"/>
              </a:rPr>
              <a:t>、新闻或产品详情页：</a:t>
            </a:r>
            <a:r>
              <a:rPr lang="zh-CN" altLang="en-US" sz="1800" dirty="0" smtClean="0">
                <a:latin typeface="新宋体" panose="02010609030101010101" pitchFamily="49" charset="-122"/>
                <a:ea typeface="新宋体" panose="02010609030101010101" pitchFamily="49" charset="-122"/>
              </a:rPr>
              <a:t>主词及其主词相关词轮流出现，不要一直是一个主词，图片使用</a:t>
            </a:r>
            <a:r>
              <a:rPr lang="en-US" altLang="zh-CN" sz="1800" dirty="0" smtClean="0">
                <a:latin typeface="新宋体" panose="02010609030101010101" pitchFamily="49" charset="-122"/>
                <a:ea typeface="新宋体" panose="02010609030101010101" pitchFamily="49" charset="-122"/>
              </a:rPr>
              <a:t>121</a:t>
            </a:r>
            <a:r>
              <a:rPr lang="zh-CN" altLang="en-US" sz="1800" dirty="0" smtClean="0">
                <a:latin typeface="新宋体" panose="02010609030101010101" pitchFamily="49" charset="-122"/>
                <a:ea typeface="新宋体" panose="02010609030101010101" pitchFamily="49" charset="-122"/>
              </a:rPr>
              <a:t>*</a:t>
            </a:r>
            <a:r>
              <a:rPr lang="en-US" altLang="zh-CN" sz="1800" dirty="0" smtClean="0">
                <a:latin typeface="新宋体" panose="02010609030101010101" pitchFamily="49" charset="-122"/>
                <a:ea typeface="新宋体" panose="02010609030101010101" pitchFamily="49" charset="-122"/>
              </a:rPr>
              <a:t>75</a:t>
            </a:r>
            <a:r>
              <a:rPr lang="zh-CN" altLang="en-US" sz="1800" dirty="0" smtClean="0">
                <a:latin typeface="新宋体" panose="02010609030101010101" pitchFamily="49" charset="-122"/>
                <a:ea typeface="新宋体" panose="02010609030101010101" pitchFamily="49" charset="-122"/>
              </a:rPr>
              <a:t>的倍数并用</a:t>
            </a:r>
            <a:r>
              <a:rPr lang="en-US" altLang="zh-CN" sz="1800" dirty="0" smtClean="0">
                <a:latin typeface="新宋体" panose="02010609030101010101" pitchFamily="49" charset="-122"/>
                <a:ea typeface="新宋体" panose="02010609030101010101" pitchFamily="49" charset="-122"/>
              </a:rPr>
              <a:t>alt</a:t>
            </a:r>
            <a:r>
              <a:rPr lang="zh-CN" altLang="en-US" sz="1800" dirty="0" smtClean="0">
                <a:latin typeface="新宋体" panose="02010609030101010101" pitchFamily="49" charset="-122"/>
                <a:ea typeface="新宋体" panose="02010609030101010101" pitchFamily="49" charset="-122"/>
              </a:rPr>
              <a:t>为标题名；</a:t>
            </a:r>
            <a:endParaRPr lang="en-US" altLang="zh-CN" sz="18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defRPr/>
            </a:pPr>
            <a:r>
              <a:rPr lang="en-US" altLang="zh-CN" sz="1800" b="1" dirty="0" smtClean="0">
                <a:latin typeface="新宋体" panose="02010609030101010101" pitchFamily="49" charset="-122"/>
                <a:ea typeface="新宋体" panose="02010609030101010101" pitchFamily="49" charset="-122"/>
              </a:rPr>
              <a:t>4</a:t>
            </a:r>
            <a:r>
              <a:rPr lang="zh-CN" altLang="en-US" sz="1800" b="1" dirty="0" smtClean="0">
                <a:latin typeface="新宋体" panose="02010609030101010101" pitchFamily="49" charset="-122"/>
                <a:ea typeface="新宋体" panose="02010609030101010101" pitchFamily="49" charset="-122"/>
              </a:rPr>
              <a:t>、导航</a:t>
            </a:r>
            <a:r>
              <a:rPr lang="zh-CN" altLang="en-US" sz="1800" dirty="0" smtClean="0">
                <a:latin typeface="新宋体" panose="02010609030101010101" pitchFamily="49" charset="-122"/>
                <a:ea typeface="新宋体" panose="02010609030101010101" pitchFamily="49" charset="-122"/>
              </a:rPr>
              <a:t>：如公司简介可以是走进筑巢或厂家介绍，增加长尾词密度；</a:t>
            </a:r>
            <a:endParaRPr lang="en-US" altLang="zh-CN" sz="1800" dirty="0" smtClean="0">
              <a:latin typeface="新宋体" panose="02010609030101010101" pitchFamily="49" charset="-122"/>
              <a:ea typeface="新宋体" panose="02010609030101010101" pitchFamily="49" charset="-122"/>
            </a:endParaRPr>
          </a:p>
        </p:txBody>
      </p:sp>
      <p:sp>
        <p:nvSpPr>
          <p:cNvPr id="5" name="矩形 3"/>
          <p:cNvSpPr>
            <a:spLocks noChangeArrowheads="1"/>
          </p:cNvSpPr>
          <p:nvPr/>
        </p:nvSpPr>
        <p:spPr bwMode="auto">
          <a:xfrm>
            <a:off x="6789415" y="5356696"/>
            <a:ext cx="3098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dirty="0">
                <a:latin typeface="新宋体" panose="02010609030101010101" pitchFamily="49" charset="-122"/>
                <a:ea typeface="新宋体" panose="02010609030101010101" pitchFamily="49" charset="-122"/>
              </a:rPr>
              <a:t>解释：</a:t>
            </a:r>
            <a:r>
              <a:rPr lang="zh-CN" altLang="en-US" sz="1800" dirty="0">
                <a:latin typeface="新宋体" panose="02010609030101010101" pitchFamily="49" charset="-122"/>
                <a:ea typeface="新宋体" panose="02010609030101010101" pitchFamily="49" charset="-122"/>
              </a:rPr>
              <a:t>布词指将</a:t>
            </a:r>
            <a:r>
              <a:rPr lang="zh-CN" altLang="en-US" sz="1800" dirty="0">
                <a:solidFill>
                  <a:srgbClr val="0000FF"/>
                </a:solidFill>
                <a:latin typeface="新宋体" panose="02010609030101010101" pitchFamily="49" charset="-122"/>
                <a:ea typeface="新宋体" panose="02010609030101010101" pitchFamily="49" charset="-122"/>
              </a:rPr>
              <a:t>主词及其相关词</a:t>
            </a:r>
            <a:r>
              <a:rPr lang="zh-CN" altLang="en-US" sz="1800" dirty="0">
                <a:latin typeface="新宋体" panose="02010609030101010101" pitchFamily="49" charset="-122"/>
                <a:ea typeface="新宋体" panose="02010609030101010101" pitchFamily="49" charset="-122"/>
              </a:rPr>
              <a:t>分布到网站的各个版块中，本次专指首页；</a:t>
            </a:r>
            <a:endParaRPr lang="en-US" altLang="zh-CN" sz="1800" dirty="0">
              <a:latin typeface="新宋体" panose="02010609030101010101" pitchFamily="49" charset="-122"/>
              <a:ea typeface="新宋体" panose="02010609030101010101" pitchFamily="49" charset="-122"/>
            </a:endParaRPr>
          </a:p>
        </p:txBody>
      </p:sp>
      <p:sp>
        <p:nvSpPr>
          <p:cNvPr id="6" name="矩形 1"/>
          <p:cNvSpPr>
            <a:spLocks noChangeArrowheads="1"/>
          </p:cNvSpPr>
          <p:nvPr/>
        </p:nvSpPr>
        <p:spPr bwMode="auto">
          <a:xfrm>
            <a:off x="1388815" y="5356696"/>
            <a:ext cx="33035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Tx/>
              <a:buNone/>
            </a:pPr>
            <a:r>
              <a:rPr lang="zh-CN" altLang="en-US" sz="1800" b="1" dirty="0">
                <a:latin typeface="新宋体" panose="02010609030101010101" pitchFamily="49" charset="-122"/>
                <a:ea typeface="新宋体" panose="02010609030101010101" pitchFamily="49" charset="-122"/>
              </a:rPr>
              <a:t>说明：</a:t>
            </a:r>
            <a:r>
              <a:rPr lang="zh-CN" altLang="en-US" sz="1800" dirty="0">
                <a:latin typeface="新宋体" panose="02010609030101010101" pitchFamily="49" charset="-122"/>
                <a:ea typeface="新宋体" panose="02010609030101010101" pitchFamily="49" charset="-122"/>
              </a:rPr>
              <a:t>同一版块同一个词出现次数</a:t>
            </a:r>
            <a:r>
              <a:rPr lang="zh-CN" altLang="en-US" sz="1800" dirty="0">
                <a:solidFill>
                  <a:srgbClr val="0000FF"/>
                </a:solidFill>
                <a:latin typeface="新宋体" panose="02010609030101010101" pitchFamily="49" charset="-122"/>
                <a:ea typeface="新宋体" panose="02010609030101010101" pitchFamily="49" charset="-122"/>
              </a:rPr>
              <a:t>不超过</a:t>
            </a:r>
            <a:r>
              <a:rPr lang="en-US" altLang="zh-CN" sz="1800" dirty="0">
                <a:solidFill>
                  <a:srgbClr val="0000FF"/>
                </a:solidFill>
                <a:latin typeface="新宋体" panose="02010609030101010101" pitchFamily="49" charset="-122"/>
                <a:ea typeface="新宋体" panose="02010609030101010101" pitchFamily="49" charset="-122"/>
              </a:rPr>
              <a:t>3</a:t>
            </a:r>
            <a:r>
              <a:rPr lang="zh-CN" altLang="en-US" sz="1800" dirty="0">
                <a:solidFill>
                  <a:srgbClr val="0000FF"/>
                </a:solidFill>
                <a:latin typeface="新宋体" panose="02010609030101010101" pitchFamily="49" charset="-122"/>
                <a:ea typeface="新宋体" panose="02010609030101010101" pitchFamily="49" charset="-122"/>
              </a:rPr>
              <a:t>次</a:t>
            </a:r>
            <a:r>
              <a:rPr lang="zh-CN" altLang="en-US" sz="1800" dirty="0">
                <a:latin typeface="新宋体" panose="02010609030101010101" pitchFamily="49" charset="-122"/>
                <a:ea typeface="新宋体" panose="02010609030101010101" pitchFamily="49" charset="-122"/>
              </a:rPr>
              <a:t>，主词和主词相关词</a:t>
            </a:r>
            <a:r>
              <a:rPr lang="zh-CN" altLang="en-US" sz="1800" dirty="0">
                <a:solidFill>
                  <a:srgbClr val="0000FF"/>
                </a:solidFill>
                <a:latin typeface="新宋体" panose="02010609030101010101" pitchFamily="49" charset="-122"/>
                <a:ea typeface="新宋体" panose="02010609030101010101" pitchFamily="49" charset="-122"/>
              </a:rPr>
              <a:t>都出现</a:t>
            </a:r>
            <a:r>
              <a:rPr lang="zh-CN" altLang="en-US" sz="1800" dirty="0">
                <a:latin typeface="新宋体" panose="02010609030101010101" pitchFamily="49" charset="-122"/>
                <a:ea typeface="新宋体" panose="02010609030101010101" pitchFamily="49" charset="-122"/>
              </a:rPr>
              <a:t>，而不是只有主词；</a:t>
            </a:r>
            <a:endParaRPr lang="en-US" altLang="zh-CN" sz="1800" dirty="0">
              <a:latin typeface="新宋体" panose="02010609030101010101" pitchFamily="49" charset="-122"/>
              <a:ea typeface="新宋体" panose="02010609030101010101" pitchFamily="49" charset="-122"/>
            </a:endParaRPr>
          </a:p>
        </p:txBody>
      </p:sp>
      <p:sp>
        <p:nvSpPr>
          <p:cNvPr id="8"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13" name="矩形 4"/>
          <p:cNvSpPr>
            <a:spLocks noChangeArrowheads="1"/>
          </p:cNvSpPr>
          <p:nvPr/>
        </p:nvSpPr>
        <p:spPr bwMode="auto">
          <a:xfrm>
            <a:off x="1172791" y="1024731"/>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a:solidFill>
                  <a:srgbClr val="FFFFFF"/>
                </a:solidFill>
                <a:latin typeface="Arial" panose="020B0604020202020204" pitchFamily="34" charset="0"/>
                <a:ea typeface="微软雅黑" panose="020B0503020204020204" pitchFamily="34" charset="-122"/>
              </a:rPr>
              <a:t>站点需要去布词</a:t>
            </a:r>
          </a:p>
        </p:txBody>
      </p:sp>
    </p:spTree>
    <p:extLst>
      <p:ext uri="{BB962C8B-B14F-4D97-AF65-F5344CB8AC3E}">
        <p14:creationId xmlns:p14="http://schemas.microsoft.com/office/powerpoint/2010/main" val="556333763"/>
      </p:ext>
    </p:extLst>
  </p:cSld>
  <p:clrMapOvr>
    <a:masterClrMapping/>
  </p:clrMapOvr>
  <p:transition spd="slow" advTm="0">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grpSp>
        <p:nvGrpSpPr>
          <p:cNvPr id="3" name="组合 2"/>
          <p:cNvGrpSpPr>
            <a:grpSpLocks/>
          </p:cNvGrpSpPr>
          <p:nvPr/>
        </p:nvGrpSpPr>
        <p:grpSpPr bwMode="auto">
          <a:xfrm>
            <a:off x="1592781" y="1739935"/>
            <a:ext cx="2006600" cy="2078038"/>
            <a:chOff x="1852010" y="2693117"/>
            <a:chExt cx="1395236" cy="1444341"/>
          </a:xfrm>
        </p:grpSpPr>
        <p:grpSp>
          <p:nvGrpSpPr>
            <p:cNvPr id="4" name="组合 1"/>
            <p:cNvGrpSpPr>
              <a:grpSpLocks/>
            </p:cNvGrpSpPr>
            <p:nvPr/>
          </p:nvGrpSpPr>
          <p:grpSpPr bwMode="auto">
            <a:xfrm>
              <a:off x="1852010" y="2870882"/>
              <a:ext cx="1395236" cy="1266576"/>
              <a:chOff x="1852010" y="2870882"/>
              <a:chExt cx="1395236" cy="1266576"/>
            </a:xfrm>
          </p:grpSpPr>
          <p:sp>
            <p:nvSpPr>
              <p:cNvPr id="17" name="Freeform 61"/>
              <p:cNvSpPr>
                <a:spLocks/>
              </p:cNvSpPr>
              <p:nvPr/>
            </p:nvSpPr>
            <p:spPr bwMode="auto">
              <a:xfrm>
                <a:off x="1913824" y="2880694"/>
                <a:ext cx="1333422" cy="1256764"/>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ffectLst>
                <a:outerShdw blurRad="50800" dist="38100" dir="2700000" algn="tl" rotWithShape="0">
                  <a:prstClr val="black">
                    <a:alpha val="40000"/>
                  </a:prstClr>
                </a:outerShdw>
              </a:effectLst>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8" name="Freeform 62"/>
              <p:cNvSpPr>
                <a:spLocks/>
              </p:cNvSpPr>
              <p:nvPr/>
            </p:nvSpPr>
            <p:spPr bwMode="auto">
              <a:xfrm>
                <a:off x="1852010" y="2870764"/>
                <a:ext cx="1320176" cy="122807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nvGrpSpPr>
            <p:cNvPr id="5" name="Group 105"/>
            <p:cNvGrpSpPr>
              <a:grpSpLocks/>
            </p:cNvGrpSpPr>
            <p:nvPr/>
          </p:nvGrpSpPr>
          <p:grpSpPr bwMode="auto">
            <a:xfrm>
              <a:off x="2423496" y="2693316"/>
              <a:ext cx="277648" cy="291718"/>
              <a:chOff x="1088" y="998"/>
              <a:chExt cx="296" cy="311"/>
            </a:xfrm>
            <a:effectLst>
              <a:outerShdw blurRad="50800" dist="38100" dir="2700000" algn="tl" rotWithShape="0">
                <a:prstClr val="black">
                  <a:alpha val="40000"/>
                </a:prstClr>
              </a:outerShdw>
            </a:effectLst>
          </p:grpSpPr>
          <p:sp>
            <p:nvSpPr>
              <p:cNvPr id="6" name="Line 106"/>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7" name="Line 107"/>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8" name="Freeform 108"/>
              <p:cNvSpPr>
                <a:spLocks/>
              </p:cNvSpPr>
              <p:nvPr/>
            </p:nvSpPr>
            <p:spPr bwMode="auto">
              <a:xfrm>
                <a:off x="1093" y="1200"/>
                <a:ext cx="104" cy="109"/>
              </a:xfrm>
              <a:custGeom>
                <a:avLst/>
                <a:gdLst/>
                <a:ahLst/>
                <a:cxnLst>
                  <a:cxn ang="0">
                    <a:pos x="3" y="144"/>
                  </a:cxn>
                  <a:cxn ang="0">
                    <a:pos x="104" y="0"/>
                  </a:cxn>
                  <a:cxn ang="0">
                    <a:pos x="104" y="36"/>
                  </a:cxn>
                  <a:cxn ang="0">
                    <a:pos x="154" y="56"/>
                  </a:cxn>
                  <a:cxn ang="0">
                    <a:pos x="161" y="52"/>
                  </a:cxn>
                  <a:cxn ang="0">
                    <a:pos x="26" y="164"/>
                  </a:cxn>
                  <a:cxn ang="0">
                    <a:pos x="23" y="166"/>
                  </a:cxn>
                  <a:cxn ang="0">
                    <a:pos x="3" y="158"/>
                  </a:cxn>
                  <a:cxn ang="0">
                    <a:pos x="3" y="144"/>
                  </a:cxn>
                </a:cxnLst>
                <a:rect l="0" t="0" r="r" b="b"/>
                <a:pathLst>
                  <a:path w="161" h="169">
                    <a:moveTo>
                      <a:pt x="3" y="144"/>
                    </a:moveTo>
                    <a:cubicBezTo>
                      <a:pt x="104" y="0"/>
                      <a:pt x="104" y="0"/>
                      <a:pt x="104" y="0"/>
                    </a:cubicBezTo>
                    <a:cubicBezTo>
                      <a:pt x="97" y="9"/>
                      <a:pt x="97" y="23"/>
                      <a:pt x="104" y="36"/>
                    </a:cubicBezTo>
                    <a:cubicBezTo>
                      <a:pt x="114" y="54"/>
                      <a:pt x="137" y="63"/>
                      <a:pt x="154" y="56"/>
                    </a:cubicBezTo>
                    <a:cubicBezTo>
                      <a:pt x="156" y="55"/>
                      <a:pt x="159" y="54"/>
                      <a:pt x="161" y="52"/>
                    </a:cubicBezTo>
                    <a:cubicBezTo>
                      <a:pt x="26" y="164"/>
                      <a:pt x="26" y="164"/>
                      <a:pt x="26" y="164"/>
                    </a:cubicBezTo>
                    <a:cubicBezTo>
                      <a:pt x="25" y="165"/>
                      <a:pt x="24" y="165"/>
                      <a:pt x="23" y="166"/>
                    </a:cubicBezTo>
                    <a:cubicBezTo>
                      <a:pt x="16" y="169"/>
                      <a:pt x="7" y="165"/>
                      <a:pt x="3" y="158"/>
                    </a:cubicBezTo>
                    <a:cubicBezTo>
                      <a:pt x="0" y="153"/>
                      <a:pt x="1" y="147"/>
                      <a:pt x="3" y="144"/>
                    </a:cubicBezTo>
                  </a:path>
                </a:pathLst>
              </a:custGeom>
              <a:gradFill rotWithShape="1">
                <a:gsLst>
                  <a:gs pos="0">
                    <a:srgbClr val="808080"/>
                  </a:gs>
                  <a:gs pos="100000">
                    <a:srgbClr val="808080">
                      <a:gamma/>
                      <a:tint val="57255"/>
                      <a:invGamma/>
                    </a:srgbClr>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9" name="Freeform 109"/>
              <p:cNvSpPr>
                <a:spLocks/>
              </p:cNvSpPr>
              <p:nvPr/>
            </p:nvSpPr>
            <p:spPr bwMode="auto">
              <a:xfrm>
                <a:off x="1088" y="1083"/>
                <a:ext cx="218" cy="220"/>
              </a:xfrm>
              <a:custGeom>
                <a:avLst/>
                <a:gdLst/>
                <a:ahLst/>
                <a:cxnLst>
                  <a:cxn ang="0">
                    <a:pos x="331" y="134"/>
                  </a:cxn>
                  <a:cxn ang="0">
                    <a:pos x="312" y="86"/>
                  </a:cxn>
                  <a:cxn ang="0">
                    <a:pos x="259" y="29"/>
                  </a:cxn>
                  <a:cxn ang="0">
                    <a:pos x="186" y="2"/>
                  </a:cxn>
                  <a:cxn ang="0">
                    <a:pos x="147" y="2"/>
                  </a:cxn>
                  <a:cxn ang="0">
                    <a:pos x="131" y="5"/>
                  </a:cxn>
                  <a:cxn ang="0">
                    <a:pos x="107" y="12"/>
                  </a:cxn>
                  <a:cxn ang="0">
                    <a:pos x="75" y="29"/>
                  </a:cxn>
                  <a:cxn ang="0">
                    <a:pos x="65" y="36"/>
                  </a:cxn>
                  <a:cxn ang="0">
                    <a:pos x="57" y="43"/>
                  </a:cxn>
                  <a:cxn ang="0">
                    <a:pos x="48" y="51"/>
                  </a:cxn>
                  <a:cxn ang="0">
                    <a:pos x="47" y="52"/>
                  </a:cxn>
                  <a:cxn ang="0">
                    <a:pos x="48" y="51"/>
                  </a:cxn>
                  <a:cxn ang="0">
                    <a:pos x="35" y="223"/>
                  </a:cxn>
                  <a:cxn ang="0">
                    <a:pos x="249" y="310"/>
                  </a:cxn>
                  <a:cxn ang="0">
                    <a:pos x="293" y="277"/>
                  </a:cxn>
                  <a:cxn ang="0">
                    <a:pos x="293" y="278"/>
                  </a:cxn>
                  <a:cxn ang="0">
                    <a:pos x="293" y="277"/>
                  </a:cxn>
                  <a:cxn ang="0">
                    <a:pos x="299" y="271"/>
                  </a:cxn>
                  <a:cxn ang="0">
                    <a:pos x="307" y="259"/>
                  </a:cxn>
                  <a:cxn ang="0">
                    <a:pos x="321" y="232"/>
                  </a:cxn>
                  <a:cxn ang="0">
                    <a:pos x="333" y="187"/>
                  </a:cxn>
                  <a:cxn ang="0">
                    <a:pos x="331" y="134"/>
                  </a:cxn>
                </a:cxnLst>
                <a:rect l="0" t="0" r="r" b="b"/>
                <a:pathLst>
                  <a:path w="336" h="340">
                    <a:moveTo>
                      <a:pt x="331" y="134"/>
                    </a:moveTo>
                    <a:cubicBezTo>
                      <a:pt x="329" y="128"/>
                      <a:pt x="325" y="110"/>
                      <a:pt x="312" y="86"/>
                    </a:cubicBezTo>
                    <a:cubicBezTo>
                      <a:pt x="306" y="76"/>
                      <a:pt x="291" y="50"/>
                      <a:pt x="259" y="29"/>
                    </a:cubicBezTo>
                    <a:cubicBezTo>
                      <a:pt x="227" y="7"/>
                      <a:pt x="197" y="4"/>
                      <a:pt x="186" y="2"/>
                    </a:cubicBezTo>
                    <a:cubicBezTo>
                      <a:pt x="184" y="2"/>
                      <a:pt x="166" y="0"/>
                      <a:pt x="147" y="2"/>
                    </a:cubicBezTo>
                    <a:cubicBezTo>
                      <a:pt x="131" y="5"/>
                      <a:pt x="131" y="5"/>
                      <a:pt x="131" y="5"/>
                    </a:cubicBezTo>
                    <a:cubicBezTo>
                      <a:pt x="124" y="7"/>
                      <a:pt x="114" y="10"/>
                      <a:pt x="107" y="12"/>
                    </a:cubicBezTo>
                    <a:cubicBezTo>
                      <a:pt x="107" y="12"/>
                      <a:pt x="91" y="18"/>
                      <a:pt x="75" y="29"/>
                    </a:cubicBezTo>
                    <a:cubicBezTo>
                      <a:pt x="72" y="31"/>
                      <a:pt x="68" y="34"/>
                      <a:pt x="65" y="36"/>
                    </a:cubicBezTo>
                    <a:cubicBezTo>
                      <a:pt x="62" y="38"/>
                      <a:pt x="60" y="40"/>
                      <a:pt x="57" y="43"/>
                    </a:cubicBezTo>
                    <a:cubicBezTo>
                      <a:pt x="54" y="45"/>
                      <a:pt x="51" y="48"/>
                      <a:pt x="48" y="51"/>
                    </a:cubicBezTo>
                    <a:cubicBezTo>
                      <a:pt x="48" y="51"/>
                      <a:pt x="47" y="52"/>
                      <a:pt x="47" y="52"/>
                    </a:cubicBezTo>
                    <a:cubicBezTo>
                      <a:pt x="47" y="52"/>
                      <a:pt x="47" y="51"/>
                      <a:pt x="48" y="51"/>
                    </a:cubicBezTo>
                    <a:cubicBezTo>
                      <a:pt x="7" y="93"/>
                      <a:pt x="0" y="161"/>
                      <a:pt x="35" y="223"/>
                    </a:cubicBezTo>
                    <a:cubicBezTo>
                      <a:pt x="80" y="302"/>
                      <a:pt x="175" y="340"/>
                      <a:pt x="249" y="310"/>
                    </a:cubicBezTo>
                    <a:cubicBezTo>
                      <a:pt x="267" y="302"/>
                      <a:pt x="281" y="291"/>
                      <a:pt x="293" y="277"/>
                    </a:cubicBezTo>
                    <a:cubicBezTo>
                      <a:pt x="293" y="278"/>
                      <a:pt x="293" y="278"/>
                      <a:pt x="293" y="278"/>
                    </a:cubicBezTo>
                    <a:cubicBezTo>
                      <a:pt x="293" y="278"/>
                      <a:pt x="293" y="278"/>
                      <a:pt x="293" y="277"/>
                    </a:cubicBezTo>
                    <a:cubicBezTo>
                      <a:pt x="295" y="275"/>
                      <a:pt x="297" y="273"/>
                      <a:pt x="299" y="271"/>
                    </a:cubicBezTo>
                    <a:cubicBezTo>
                      <a:pt x="302" y="267"/>
                      <a:pt x="305" y="263"/>
                      <a:pt x="307" y="259"/>
                    </a:cubicBezTo>
                    <a:cubicBezTo>
                      <a:pt x="315" y="246"/>
                      <a:pt x="317" y="242"/>
                      <a:pt x="321" y="232"/>
                    </a:cubicBezTo>
                    <a:cubicBezTo>
                      <a:pt x="321" y="232"/>
                      <a:pt x="330" y="211"/>
                      <a:pt x="333" y="187"/>
                    </a:cubicBezTo>
                    <a:cubicBezTo>
                      <a:pt x="334" y="178"/>
                      <a:pt x="336" y="160"/>
                      <a:pt x="331" y="134"/>
                    </a:cubicBezTo>
                    <a:close/>
                  </a:path>
                </a:pathLst>
              </a:custGeom>
              <a:gradFill rotWithShape="1">
                <a:gsLst>
                  <a:gs pos="0">
                    <a:srgbClr val="183A67"/>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0" name="Freeform 110"/>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1" name="Freeform 111"/>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2" name="Freeform 112"/>
              <p:cNvSpPr>
                <a:spLocks/>
              </p:cNvSpPr>
              <p:nvPr/>
            </p:nvSpPr>
            <p:spPr bwMode="auto">
              <a:xfrm>
                <a:off x="1213" y="998"/>
                <a:ext cx="167" cy="172"/>
              </a:xfrm>
              <a:custGeom>
                <a:avLst/>
                <a:gdLst/>
                <a:ahLst/>
                <a:cxnLst>
                  <a:cxn ang="0">
                    <a:pos x="32" y="48"/>
                  </a:cxn>
                  <a:cxn ang="0">
                    <a:pos x="66" y="24"/>
                  </a:cxn>
                  <a:cxn ang="0">
                    <a:pos x="232" y="91"/>
                  </a:cxn>
                  <a:cxn ang="0">
                    <a:pos x="133" y="160"/>
                  </a:cxn>
                  <a:cxn ang="0">
                    <a:pos x="59" y="130"/>
                  </a:cxn>
                  <a:cxn ang="0">
                    <a:pos x="41" y="199"/>
                  </a:cxn>
                  <a:cxn ang="0">
                    <a:pos x="115" y="229"/>
                  </a:cxn>
                  <a:cxn ang="0">
                    <a:pos x="133" y="160"/>
                  </a:cxn>
                  <a:cxn ang="0">
                    <a:pos x="232" y="91"/>
                  </a:cxn>
                  <a:cxn ang="0">
                    <a:pos x="222" y="223"/>
                  </a:cxn>
                  <a:cxn ang="0">
                    <a:pos x="154" y="260"/>
                  </a:cxn>
                  <a:cxn ang="0">
                    <a:pos x="80" y="253"/>
                  </a:cxn>
                  <a:cxn ang="0">
                    <a:pos x="22" y="205"/>
                  </a:cxn>
                  <a:cxn ang="0">
                    <a:pos x="0" y="131"/>
                  </a:cxn>
                  <a:cxn ang="0">
                    <a:pos x="8" y="88"/>
                  </a:cxn>
                  <a:cxn ang="0">
                    <a:pos x="32" y="48"/>
                  </a:cxn>
                </a:cxnLst>
                <a:rect l="0" t="0" r="r" b="b"/>
                <a:pathLst>
                  <a:path w="259" h="267">
                    <a:moveTo>
                      <a:pt x="32" y="48"/>
                    </a:moveTo>
                    <a:cubicBezTo>
                      <a:pt x="41" y="38"/>
                      <a:pt x="53" y="29"/>
                      <a:pt x="66" y="24"/>
                    </a:cubicBezTo>
                    <a:cubicBezTo>
                      <a:pt x="123" y="0"/>
                      <a:pt x="197" y="30"/>
                      <a:pt x="232" y="91"/>
                    </a:cubicBezTo>
                    <a:cubicBezTo>
                      <a:pt x="213" y="111"/>
                      <a:pt x="174" y="138"/>
                      <a:pt x="133" y="160"/>
                    </a:cubicBezTo>
                    <a:cubicBezTo>
                      <a:pt x="117" y="133"/>
                      <a:pt x="84" y="119"/>
                      <a:pt x="59" y="130"/>
                    </a:cubicBezTo>
                    <a:cubicBezTo>
                      <a:pt x="33" y="141"/>
                      <a:pt x="25" y="172"/>
                      <a:pt x="41" y="199"/>
                    </a:cubicBezTo>
                    <a:cubicBezTo>
                      <a:pt x="56" y="226"/>
                      <a:pt x="90" y="240"/>
                      <a:pt x="115" y="229"/>
                    </a:cubicBezTo>
                    <a:cubicBezTo>
                      <a:pt x="140" y="218"/>
                      <a:pt x="148" y="187"/>
                      <a:pt x="133" y="160"/>
                    </a:cubicBezTo>
                    <a:cubicBezTo>
                      <a:pt x="174" y="138"/>
                      <a:pt x="213" y="111"/>
                      <a:pt x="232" y="91"/>
                    </a:cubicBezTo>
                    <a:cubicBezTo>
                      <a:pt x="259" y="139"/>
                      <a:pt x="253" y="191"/>
                      <a:pt x="222" y="223"/>
                    </a:cubicBezTo>
                    <a:cubicBezTo>
                      <a:pt x="195" y="252"/>
                      <a:pt x="164" y="258"/>
                      <a:pt x="154" y="260"/>
                    </a:cubicBezTo>
                    <a:cubicBezTo>
                      <a:pt x="145" y="262"/>
                      <a:pt x="114" y="267"/>
                      <a:pt x="80" y="253"/>
                    </a:cubicBezTo>
                    <a:cubicBezTo>
                      <a:pt x="50" y="240"/>
                      <a:pt x="31" y="220"/>
                      <a:pt x="22" y="205"/>
                    </a:cubicBezTo>
                    <a:cubicBezTo>
                      <a:pt x="0" y="171"/>
                      <a:pt x="0" y="141"/>
                      <a:pt x="0" y="131"/>
                    </a:cubicBezTo>
                    <a:cubicBezTo>
                      <a:pt x="0" y="110"/>
                      <a:pt x="7" y="92"/>
                      <a:pt x="8" y="88"/>
                    </a:cubicBezTo>
                    <a:cubicBezTo>
                      <a:pt x="14" y="72"/>
                      <a:pt x="21" y="62"/>
                      <a:pt x="32" y="4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3" name="Freeform 113"/>
              <p:cNvSpPr>
                <a:spLocks/>
              </p:cNvSpPr>
              <p:nvPr/>
            </p:nvSpPr>
            <p:spPr bwMode="auto">
              <a:xfrm>
                <a:off x="1200" y="998"/>
                <a:ext cx="179" cy="173"/>
              </a:xfrm>
              <a:custGeom>
                <a:avLst/>
                <a:gdLst/>
                <a:ahLst/>
                <a:cxnLst>
                  <a:cxn ang="0">
                    <a:pos x="51" y="48"/>
                  </a:cxn>
                  <a:cxn ang="0">
                    <a:pos x="35" y="195"/>
                  </a:cxn>
                  <a:cxn ang="0">
                    <a:pos x="164" y="262"/>
                  </a:cxn>
                  <a:cxn ang="0">
                    <a:pos x="241" y="224"/>
                  </a:cxn>
                  <a:cxn ang="0">
                    <a:pos x="251" y="91"/>
                  </a:cxn>
                  <a:cxn ang="0">
                    <a:pos x="152" y="160"/>
                  </a:cxn>
                  <a:cxn ang="0">
                    <a:pos x="134" y="229"/>
                  </a:cxn>
                  <a:cxn ang="0">
                    <a:pos x="60" y="199"/>
                  </a:cxn>
                  <a:cxn ang="0">
                    <a:pos x="78" y="130"/>
                  </a:cxn>
                  <a:cxn ang="0">
                    <a:pos x="152" y="160"/>
                  </a:cxn>
                  <a:cxn ang="0">
                    <a:pos x="251" y="91"/>
                  </a:cxn>
                  <a:cxn ang="0">
                    <a:pos x="85" y="24"/>
                  </a:cxn>
                  <a:cxn ang="0">
                    <a:pos x="51" y="48"/>
                  </a:cxn>
                </a:cxnLst>
                <a:rect l="0" t="0" r="r" b="b"/>
                <a:pathLst>
                  <a:path w="278" h="268">
                    <a:moveTo>
                      <a:pt x="51" y="48"/>
                    </a:moveTo>
                    <a:cubicBezTo>
                      <a:pt x="0" y="111"/>
                      <a:pt x="23" y="172"/>
                      <a:pt x="35" y="195"/>
                    </a:cubicBezTo>
                    <a:cubicBezTo>
                      <a:pt x="59" y="241"/>
                      <a:pt x="112" y="268"/>
                      <a:pt x="164" y="262"/>
                    </a:cubicBezTo>
                    <a:cubicBezTo>
                      <a:pt x="207" y="257"/>
                      <a:pt x="232" y="233"/>
                      <a:pt x="241" y="224"/>
                    </a:cubicBezTo>
                    <a:cubicBezTo>
                      <a:pt x="272" y="191"/>
                      <a:pt x="278" y="139"/>
                      <a:pt x="251" y="91"/>
                    </a:cubicBezTo>
                    <a:cubicBezTo>
                      <a:pt x="232" y="111"/>
                      <a:pt x="193" y="138"/>
                      <a:pt x="152" y="160"/>
                    </a:cubicBezTo>
                    <a:cubicBezTo>
                      <a:pt x="167" y="187"/>
                      <a:pt x="159" y="218"/>
                      <a:pt x="134" y="229"/>
                    </a:cubicBezTo>
                    <a:cubicBezTo>
                      <a:pt x="109" y="240"/>
                      <a:pt x="75" y="226"/>
                      <a:pt x="60" y="199"/>
                    </a:cubicBezTo>
                    <a:cubicBezTo>
                      <a:pt x="44" y="172"/>
                      <a:pt x="52" y="141"/>
                      <a:pt x="78" y="130"/>
                    </a:cubicBezTo>
                    <a:cubicBezTo>
                      <a:pt x="103" y="119"/>
                      <a:pt x="136" y="133"/>
                      <a:pt x="152" y="160"/>
                    </a:cubicBezTo>
                    <a:cubicBezTo>
                      <a:pt x="193" y="138"/>
                      <a:pt x="232" y="111"/>
                      <a:pt x="251" y="91"/>
                    </a:cubicBezTo>
                    <a:cubicBezTo>
                      <a:pt x="216" y="30"/>
                      <a:pt x="142" y="0"/>
                      <a:pt x="85" y="24"/>
                    </a:cubicBezTo>
                    <a:cubicBezTo>
                      <a:pt x="72" y="29"/>
                      <a:pt x="60" y="38"/>
                      <a:pt x="51" y="4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4" name="Freeform 114"/>
              <p:cNvSpPr>
                <a:spLocks/>
              </p:cNvSpPr>
              <p:nvPr/>
            </p:nvSpPr>
            <p:spPr bwMode="auto">
              <a:xfrm>
                <a:off x="1211" y="1029"/>
                <a:ext cx="144" cy="142"/>
              </a:xfrm>
              <a:custGeom>
                <a:avLst/>
                <a:gdLst/>
                <a:ahLst/>
                <a:cxnLst>
                  <a:cxn ang="0">
                    <a:pos x="18" y="149"/>
                  </a:cxn>
                  <a:cxn ang="0">
                    <a:pos x="4" y="113"/>
                  </a:cxn>
                  <a:cxn ang="0">
                    <a:pos x="2" y="74"/>
                  </a:cxn>
                  <a:cxn ang="0">
                    <a:pos x="13" y="32"/>
                  </a:cxn>
                  <a:cxn ang="0">
                    <a:pos x="24" y="12"/>
                  </a:cxn>
                  <a:cxn ang="0">
                    <a:pos x="33" y="0"/>
                  </a:cxn>
                  <a:cxn ang="0">
                    <a:pos x="27" y="129"/>
                  </a:cxn>
                  <a:cxn ang="0">
                    <a:pos x="192" y="196"/>
                  </a:cxn>
                  <a:cxn ang="0">
                    <a:pos x="223" y="175"/>
                  </a:cxn>
                  <a:cxn ang="0">
                    <a:pos x="210" y="188"/>
                  </a:cxn>
                  <a:cxn ang="0">
                    <a:pos x="202" y="193"/>
                  </a:cxn>
                  <a:cxn ang="0">
                    <a:pos x="172" y="208"/>
                  </a:cxn>
                  <a:cxn ang="0">
                    <a:pos x="159" y="212"/>
                  </a:cxn>
                  <a:cxn ang="0">
                    <a:pos x="141" y="214"/>
                  </a:cxn>
                  <a:cxn ang="0">
                    <a:pos x="117" y="214"/>
                  </a:cxn>
                  <a:cxn ang="0">
                    <a:pos x="100" y="211"/>
                  </a:cxn>
                  <a:cxn ang="0">
                    <a:pos x="91" y="208"/>
                  </a:cxn>
                  <a:cxn ang="0">
                    <a:pos x="74" y="202"/>
                  </a:cxn>
                  <a:cxn ang="0">
                    <a:pos x="59" y="193"/>
                  </a:cxn>
                  <a:cxn ang="0">
                    <a:pos x="18" y="149"/>
                  </a:cxn>
                </a:cxnLst>
                <a:rect l="0" t="0" r="r" b="b"/>
                <a:pathLst>
                  <a:path w="223" h="220">
                    <a:moveTo>
                      <a:pt x="18" y="149"/>
                    </a:moveTo>
                    <a:cubicBezTo>
                      <a:pt x="15" y="144"/>
                      <a:pt x="8" y="131"/>
                      <a:pt x="4" y="113"/>
                    </a:cubicBezTo>
                    <a:cubicBezTo>
                      <a:pt x="0" y="95"/>
                      <a:pt x="1" y="81"/>
                      <a:pt x="2" y="74"/>
                    </a:cubicBezTo>
                    <a:cubicBezTo>
                      <a:pt x="4" y="54"/>
                      <a:pt x="8" y="43"/>
                      <a:pt x="13" y="32"/>
                    </a:cubicBezTo>
                    <a:cubicBezTo>
                      <a:pt x="16" y="25"/>
                      <a:pt x="19" y="20"/>
                      <a:pt x="24" y="12"/>
                    </a:cubicBezTo>
                    <a:cubicBezTo>
                      <a:pt x="26" y="8"/>
                      <a:pt x="30" y="4"/>
                      <a:pt x="33" y="0"/>
                    </a:cubicBezTo>
                    <a:cubicBezTo>
                      <a:pt x="5" y="32"/>
                      <a:pt x="1" y="83"/>
                      <a:pt x="27" y="129"/>
                    </a:cubicBezTo>
                    <a:cubicBezTo>
                      <a:pt x="62" y="190"/>
                      <a:pt x="136" y="220"/>
                      <a:pt x="192" y="196"/>
                    </a:cubicBezTo>
                    <a:cubicBezTo>
                      <a:pt x="205" y="191"/>
                      <a:pt x="215" y="184"/>
                      <a:pt x="223" y="175"/>
                    </a:cubicBezTo>
                    <a:cubicBezTo>
                      <a:pt x="219" y="179"/>
                      <a:pt x="214" y="184"/>
                      <a:pt x="210" y="188"/>
                    </a:cubicBezTo>
                    <a:cubicBezTo>
                      <a:pt x="208" y="189"/>
                      <a:pt x="204" y="192"/>
                      <a:pt x="202" y="193"/>
                    </a:cubicBezTo>
                    <a:cubicBezTo>
                      <a:pt x="188" y="202"/>
                      <a:pt x="182" y="204"/>
                      <a:pt x="172" y="208"/>
                    </a:cubicBezTo>
                    <a:cubicBezTo>
                      <a:pt x="168" y="209"/>
                      <a:pt x="163" y="211"/>
                      <a:pt x="159" y="212"/>
                    </a:cubicBezTo>
                    <a:cubicBezTo>
                      <a:pt x="153" y="213"/>
                      <a:pt x="146" y="214"/>
                      <a:pt x="141" y="214"/>
                    </a:cubicBezTo>
                    <a:cubicBezTo>
                      <a:pt x="135" y="215"/>
                      <a:pt x="122" y="215"/>
                      <a:pt x="117" y="214"/>
                    </a:cubicBezTo>
                    <a:cubicBezTo>
                      <a:pt x="112" y="213"/>
                      <a:pt x="105" y="212"/>
                      <a:pt x="100" y="211"/>
                    </a:cubicBezTo>
                    <a:cubicBezTo>
                      <a:pt x="97" y="210"/>
                      <a:pt x="94" y="209"/>
                      <a:pt x="91" y="208"/>
                    </a:cubicBezTo>
                    <a:cubicBezTo>
                      <a:pt x="80" y="205"/>
                      <a:pt x="80" y="205"/>
                      <a:pt x="74" y="202"/>
                    </a:cubicBezTo>
                    <a:cubicBezTo>
                      <a:pt x="67" y="198"/>
                      <a:pt x="62" y="195"/>
                      <a:pt x="59" y="193"/>
                    </a:cubicBezTo>
                    <a:cubicBezTo>
                      <a:pt x="35" y="177"/>
                      <a:pt x="21" y="155"/>
                      <a:pt x="18" y="149"/>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5" name="Freeform 115"/>
              <p:cNvSpPr>
                <a:spLocks/>
              </p:cNvSpPr>
              <p:nvPr/>
            </p:nvSpPr>
            <p:spPr bwMode="auto">
              <a:xfrm>
                <a:off x="1205" y="1029"/>
                <a:ext cx="151" cy="161"/>
              </a:xfrm>
              <a:custGeom>
                <a:avLst/>
                <a:gdLst/>
                <a:ahLst/>
                <a:cxnLst>
                  <a:cxn ang="0">
                    <a:pos x="27" y="149"/>
                  </a:cxn>
                  <a:cxn ang="0">
                    <a:pos x="42" y="0"/>
                  </a:cxn>
                  <a:cxn ang="0">
                    <a:pos x="36" y="129"/>
                  </a:cxn>
                  <a:cxn ang="0">
                    <a:pos x="201" y="196"/>
                  </a:cxn>
                  <a:cxn ang="0">
                    <a:pos x="232" y="175"/>
                  </a:cxn>
                  <a:cxn ang="0">
                    <a:pos x="27" y="149"/>
                  </a:cxn>
                </a:cxnLst>
                <a:rect l="0" t="0" r="r" b="b"/>
                <a:pathLst>
                  <a:path w="232" h="249">
                    <a:moveTo>
                      <a:pt x="27" y="149"/>
                    </a:moveTo>
                    <a:cubicBezTo>
                      <a:pt x="0" y="100"/>
                      <a:pt x="6" y="44"/>
                      <a:pt x="42" y="0"/>
                    </a:cubicBezTo>
                    <a:cubicBezTo>
                      <a:pt x="14" y="32"/>
                      <a:pt x="10" y="83"/>
                      <a:pt x="36" y="129"/>
                    </a:cubicBezTo>
                    <a:cubicBezTo>
                      <a:pt x="71" y="190"/>
                      <a:pt x="145" y="220"/>
                      <a:pt x="201" y="196"/>
                    </a:cubicBezTo>
                    <a:cubicBezTo>
                      <a:pt x="214" y="191"/>
                      <a:pt x="224" y="184"/>
                      <a:pt x="232" y="175"/>
                    </a:cubicBezTo>
                    <a:cubicBezTo>
                      <a:pt x="156" y="249"/>
                      <a:pt x="60" y="209"/>
                      <a:pt x="27" y="149"/>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16" name="Freeform 116"/>
              <p:cNvSpPr>
                <a:spLocks/>
              </p:cNvSpPr>
              <p:nvPr/>
            </p:nvSpPr>
            <p:spPr bwMode="auto">
              <a:xfrm>
                <a:off x="1207" y="998"/>
                <a:ext cx="177" cy="173"/>
              </a:xfrm>
              <a:custGeom>
                <a:avLst/>
                <a:gdLst/>
                <a:ahLst/>
                <a:cxnLst>
                  <a:cxn ang="0">
                    <a:pos x="240" y="91"/>
                  </a:cxn>
                  <a:cxn ang="0">
                    <a:pos x="199" y="244"/>
                  </a:cxn>
                  <a:cxn ang="0">
                    <a:pos x="34" y="177"/>
                  </a:cxn>
                  <a:cxn ang="0">
                    <a:pos x="74" y="24"/>
                  </a:cxn>
                  <a:cxn ang="0">
                    <a:pos x="240" y="91"/>
                  </a:cxn>
                </a:cxnLst>
                <a:rect l="0" t="0" r="r" b="b"/>
                <a:pathLst>
                  <a:path w="274" h="268">
                    <a:moveTo>
                      <a:pt x="240" y="91"/>
                    </a:moveTo>
                    <a:cubicBezTo>
                      <a:pt x="274" y="152"/>
                      <a:pt x="256" y="221"/>
                      <a:pt x="199" y="244"/>
                    </a:cubicBezTo>
                    <a:cubicBezTo>
                      <a:pt x="143" y="268"/>
                      <a:pt x="69" y="238"/>
                      <a:pt x="34" y="177"/>
                    </a:cubicBezTo>
                    <a:cubicBezTo>
                      <a:pt x="0" y="116"/>
                      <a:pt x="18" y="48"/>
                      <a:pt x="74" y="24"/>
                    </a:cubicBezTo>
                    <a:cubicBezTo>
                      <a:pt x="131" y="0"/>
                      <a:pt x="205" y="30"/>
                      <a:pt x="240" y="91"/>
                    </a:cubicBezTo>
                    <a:close/>
                  </a:path>
                </a:pathLst>
              </a:custGeom>
              <a:gradFill rotWithShape="1">
                <a:gsLst>
                  <a:gs pos="0">
                    <a:srgbClr val="018CCB"/>
                  </a:gs>
                  <a:gs pos="100000">
                    <a:srgbClr val="018CCB">
                      <a:gamma/>
                      <a:tint val="57255"/>
                      <a:invGamma/>
                    </a:srgbClr>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19" name="Group 79"/>
          <p:cNvGrpSpPr>
            <a:grpSpLocks/>
          </p:cNvGrpSpPr>
          <p:nvPr/>
        </p:nvGrpSpPr>
        <p:grpSpPr bwMode="auto">
          <a:xfrm>
            <a:off x="3663980" y="1687516"/>
            <a:ext cx="2006937" cy="2100734"/>
            <a:chOff x="336" y="1632"/>
            <a:chExt cx="2400" cy="2515"/>
          </a:xfrm>
          <a:effectLst>
            <a:outerShdw blurRad="50800" dist="38100" dir="2700000" algn="tl" rotWithShape="0">
              <a:prstClr val="black">
                <a:alpha val="40000"/>
              </a:prstClr>
            </a:outerShdw>
          </a:effectLst>
        </p:grpSpPr>
        <p:sp>
          <p:nvSpPr>
            <p:cNvPr id="20" name="Freeform 80"/>
            <p:cNvSpPr>
              <a:spLocks/>
            </p:cNvSpPr>
            <p:nvPr/>
          </p:nvSpPr>
          <p:spPr bwMode="auto">
            <a:xfrm>
              <a:off x="442" y="1984"/>
              <a:ext cx="2294" cy="2163"/>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1" name="Freeform 81"/>
            <p:cNvSpPr>
              <a:spLocks/>
            </p:cNvSpPr>
            <p:nvPr/>
          </p:nvSpPr>
          <p:spPr bwMode="auto">
            <a:xfrm>
              <a:off x="336" y="1968"/>
              <a:ext cx="2273" cy="211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nvGrpSpPr>
            <p:cNvPr id="22" name="Group 82"/>
            <p:cNvGrpSpPr>
              <a:grpSpLocks/>
            </p:cNvGrpSpPr>
            <p:nvPr/>
          </p:nvGrpSpPr>
          <p:grpSpPr bwMode="auto">
            <a:xfrm>
              <a:off x="1392" y="1632"/>
              <a:ext cx="521" cy="578"/>
              <a:chOff x="2302" y="1120"/>
              <a:chExt cx="191" cy="212"/>
            </a:xfrm>
          </p:grpSpPr>
          <p:sp>
            <p:nvSpPr>
              <p:cNvPr id="23" name="Freeform 83"/>
              <p:cNvSpPr>
                <a:spLocks/>
              </p:cNvSpPr>
              <p:nvPr/>
            </p:nvSpPr>
            <p:spPr bwMode="auto">
              <a:xfrm>
                <a:off x="2302" y="1178"/>
                <a:ext cx="133" cy="154"/>
              </a:xfrm>
              <a:custGeom>
                <a:avLst/>
                <a:gdLst/>
                <a:ahLst/>
                <a:cxnLst>
                  <a:cxn ang="0">
                    <a:pos x="24" y="233"/>
                  </a:cxn>
                  <a:cxn ang="0">
                    <a:pos x="16" y="238"/>
                  </a:cxn>
                  <a:cxn ang="0">
                    <a:pos x="3" y="229"/>
                  </a:cxn>
                  <a:cxn ang="0">
                    <a:pos x="5" y="217"/>
                  </a:cxn>
                  <a:cxn ang="0">
                    <a:pos x="181" y="0"/>
                  </a:cxn>
                  <a:cxn ang="0">
                    <a:pos x="204" y="23"/>
                  </a:cxn>
                  <a:cxn ang="0">
                    <a:pos x="24" y="233"/>
                  </a:cxn>
                </a:cxnLst>
                <a:rect l="0" t="0" r="r" b="b"/>
                <a:pathLst>
                  <a:path w="204" h="238">
                    <a:moveTo>
                      <a:pt x="24" y="233"/>
                    </a:moveTo>
                    <a:cubicBezTo>
                      <a:pt x="24" y="233"/>
                      <a:pt x="21" y="237"/>
                      <a:pt x="16" y="238"/>
                    </a:cubicBezTo>
                    <a:cubicBezTo>
                      <a:pt x="12" y="238"/>
                      <a:pt x="5" y="235"/>
                      <a:pt x="3" y="229"/>
                    </a:cubicBezTo>
                    <a:cubicBezTo>
                      <a:pt x="0" y="223"/>
                      <a:pt x="5" y="217"/>
                      <a:pt x="5" y="217"/>
                    </a:cubicBezTo>
                    <a:cubicBezTo>
                      <a:pt x="181" y="0"/>
                      <a:pt x="181" y="0"/>
                      <a:pt x="181" y="0"/>
                    </a:cubicBezTo>
                    <a:cubicBezTo>
                      <a:pt x="204" y="23"/>
                      <a:pt x="204" y="23"/>
                      <a:pt x="204" y="23"/>
                    </a:cubicBezTo>
                    <a:lnTo>
                      <a:pt x="24" y="233"/>
                    </a:lnTo>
                    <a:close/>
                  </a:path>
                </a:pathLst>
              </a:custGeom>
              <a:gradFill rotWithShape="1">
                <a:gsLst>
                  <a:gs pos="0">
                    <a:srgbClr val="808080">
                      <a:gamma/>
                      <a:tint val="60392"/>
                      <a:invGamma/>
                    </a:srgbClr>
                  </a:gs>
                  <a:gs pos="100000">
                    <a:srgbClr val="808080"/>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4" name="Oval 84"/>
              <p:cNvSpPr>
                <a:spLocks noChangeArrowheads="1"/>
              </p:cNvSpPr>
              <p:nvPr/>
            </p:nvSpPr>
            <p:spPr bwMode="auto">
              <a:xfrm>
                <a:off x="2352" y="1120"/>
                <a:ext cx="141" cy="141"/>
              </a:xfrm>
              <a:prstGeom prst="ellipse">
                <a:avLst/>
              </a:prstGeom>
              <a:solidFill>
                <a:srgbClr val="BCB8B7"/>
              </a:soli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25" name="组合 2"/>
          <p:cNvGrpSpPr>
            <a:grpSpLocks/>
          </p:cNvGrpSpPr>
          <p:nvPr/>
        </p:nvGrpSpPr>
        <p:grpSpPr bwMode="auto">
          <a:xfrm>
            <a:off x="6021490" y="1681198"/>
            <a:ext cx="2080735" cy="2078037"/>
            <a:chOff x="1852010" y="2693117"/>
            <a:chExt cx="1395236" cy="1444341"/>
          </a:xfrm>
        </p:grpSpPr>
        <p:grpSp>
          <p:nvGrpSpPr>
            <p:cNvPr id="26" name="组合 1"/>
            <p:cNvGrpSpPr>
              <a:grpSpLocks/>
            </p:cNvGrpSpPr>
            <p:nvPr/>
          </p:nvGrpSpPr>
          <p:grpSpPr bwMode="auto">
            <a:xfrm>
              <a:off x="1852010" y="2870882"/>
              <a:ext cx="1395236" cy="1266576"/>
              <a:chOff x="1852010" y="2870882"/>
              <a:chExt cx="1395236" cy="1266576"/>
            </a:xfrm>
          </p:grpSpPr>
          <p:sp>
            <p:nvSpPr>
              <p:cNvPr id="39" name="Freeform 61"/>
              <p:cNvSpPr>
                <a:spLocks/>
              </p:cNvSpPr>
              <p:nvPr/>
            </p:nvSpPr>
            <p:spPr bwMode="auto">
              <a:xfrm>
                <a:off x="1913824" y="2880694"/>
                <a:ext cx="1333422" cy="1256764"/>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ffectLst>
                <a:outerShdw blurRad="50800" dist="38100" dir="2700000" algn="tl" rotWithShape="0">
                  <a:prstClr val="black">
                    <a:alpha val="40000"/>
                  </a:prstClr>
                </a:outerShdw>
              </a:effectLst>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0" name="Freeform 62"/>
              <p:cNvSpPr>
                <a:spLocks/>
              </p:cNvSpPr>
              <p:nvPr/>
            </p:nvSpPr>
            <p:spPr bwMode="auto">
              <a:xfrm>
                <a:off x="1852010" y="2870763"/>
                <a:ext cx="1320176" cy="1228076"/>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nvGrpSpPr>
            <p:cNvPr id="27" name="Group 105"/>
            <p:cNvGrpSpPr>
              <a:grpSpLocks/>
            </p:cNvGrpSpPr>
            <p:nvPr/>
          </p:nvGrpSpPr>
          <p:grpSpPr bwMode="auto">
            <a:xfrm>
              <a:off x="2423496" y="2693316"/>
              <a:ext cx="277648" cy="291718"/>
              <a:chOff x="1088" y="998"/>
              <a:chExt cx="296" cy="311"/>
            </a:xfrm>
            <a:effectLst>
              <a:outerShdw blurRad="50800" dist="38100" dir="2700000" algn="tl" rotWithShape="0">
                <a:prstClr val="black">
                  <a:alpha val="40000"/>
                </a:prstClr>
              </a:outerShdw>
            </a:effectLst>
          </p:grpSpPr>
          <p:sp>
            <p:nvSpPr>
              <p:cNvPr id="28" name="Line 106"/>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29" name="Line 107"/>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30" name="Freeform 108"/>
              <p:cNvSpPr>
                <a:spLocks/>
              </p:cNvSpPr>
              <p:nvPr/>
            </p:nvSpPr>
            <p:spPr bwMode="auto">
              <a:xfrm>
                <a:off x="1093" y="1200"/>
                <a:ext cx="104" cy="109"/>
              </a:xfrm>
              <a:custGeom>
                <a:avLst/>
                <a:gdLst/>
                <a:ahLst/>
                <a:cxnLst>
                  <a:cxn ang="0">
                    <a:pos x="3" y="144"/>
                  </a:cxn>
                  <a:cxn ang="0">
                    <a:pos x="104" y="0"/>
                  </a:cxn>
                  <a:cxn ang="0">
                    <a:pos x="104" y="36"/>
                  </a:cxn>
                  <a:cxn ang="0">
                    <a:pos x="154" y="56"/>
                  </a:cxn>
                  <a:cxn ang="0">
                    <a:pos x="161" y="52"/>
                  </a:cxn>
                  <a:cxn ang="0">
                    <a:pos x="26" y="164"/>
                  </a:cxn>
                  <a:cxn ang="0">
                    <a:pos x="23" y="166"/>
                  </a:cxn>
                  <a:cxn ang="0">
                    <a:pos x="3" y="158"/>
                  </a:cxn>
                  <a:cxn ang="0">
                    <a:pos x="3" y="144"/>
                  </a:cxn>
                </a:cxnLst>
                <a:rect l="0" t="0" r="r" b="b"/>
                <a:pathLst>
                  <a:path w="161" h="169">
                    <a:moveTo>
                      <a:pt x="3" y="144"/>
                    </a:moveTo>
                    <a:cubicBezTo>
                      <a:pt x="104" y="0"/>
                      <a:pt x="104" y="0"/>
                      <a:pt x="104" y="0"/>
                    </a:cubicBezTo>
                    <a:cubicBezTo>
                      <a:pt x="97" y="9"/>
                      <a:pt x="97" y="23"/>
                      <a:pt x="104" y="36"/>
                    </a:cubicBezTo>
                    <a:cubicBezTo>
                      <a:pt x="114" y="54"/>
                      <a:pt x="137" y="63"/>
                      <a:pt x="154" y="56"/>
                    </a:cubicBezTo>
                    <a:cubicBezTo>
                      <a:pt x="156" y="55"/>
                      <a:pt x="159" y="54"/>
                      <a:pt x="161" y="52"/>
                    </a:cubicBezTo>
                    <a:cubicBezTo>
                      <a:pt x="26" y="164"/>
                      <a:pt x="26" y="164"/>
                      <a:pt x="26" y="164"/>
                    </a:cubicBezTo>
                    <a:cubicBezTo>
                      <a:pt x="25" y="165"/>
                      <a:pt x="24" y="165"/>
                      <a:pt x="23" y="166"/>
                    </a:cubicBezTo>
                    <a:cubicBezTo>
                      <a:pt x="16" y="169"/>
                      <a:pt x="7" y="165"/>
                      <a:pt x="3" y="158"/>
                    </a:cubicBezTo>
                    <a:cubicBezTo>
                      <a:pt x="0" y="153"/>
                      <a:pt x="1" y="147"/>
                      <a:pt x="3" y="144"/>
                    </a:cubicBezTo>
                  </a:path>
                </a:pathLst>
              </a:custGeom>
              <a:gradFill rotWithShape="1">
                <a:gsLst>
                  <a:gs pos="0">
                    <a:srgbClr val="808080"/>
                  </a:gs>
                  <a:gs pos="100000">
                    <a:srgbClr val="808080">
                      <a:gamma/>
                      <a:tint val="57255"/>
                      <a:invGamma/>
                    </a:srgbClr>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1" name="Freeform 109"/>
              <p:cNvSpPr>
                <a:spLocks/>
              </p:cNvSpPr>
              <p:nvPr/>
            </p:nvSpPr>
            <p:spPr bwMode="auto">
              <a:xfrm>
                <a:off x="1088" y="1083"/>
                <a:ext cx="218" cy="220"/>
              </a:xfrm>
              <a:custGeom>
                <a:avLst/>
                <a:gdLst/>
                <a:ahLst/>
                <a:cxnLst>
                  <a:cxn ang="0">
                    <a:pos x="331" y="134"/>
                  </a:cxn>
                  <a:cxn ang="0">
                    <a:pos x="312" y="86"/>
                  </a:cxn>
                  <a:cxn ang="0">
                    <a:pos x="259" y="29"/>
                  </a:cxn>
                  <a:cxn ang="0">
                    <a:pos x="186" y="2"/>
                  </a:cxn>
                  <a:cxn ang="0">
                    <a:pos x="147" y="2"/>
                  </a:cxn>
                  <a:cxn ang="0">
                    <a:pos x="131" y="5"/>
                  </a:cxn>
                  <a:cxn ang="0">
                    <a:pos x="107" y="12"/>
                  </a:cxn>
                  <a:cxn ang="0">
                    <a:pos x="75" y="29"/>
                  </a:cxn>
                  <a:cxn ang="0">
                    <a:pos x="65" y="36"/>
                  </a:cxn>
                  <a:cxn ang="0">
                    <a:pos x="57" y="43"/>
                  </a:cxn>
                  <a:cxn ang="0">
                    <a:pos x="48" y="51"/>
                  </a:cxn>
                  <a:cxn ang="0">
                    <a:pos x="47" y="52"/>
                  </a:cxn>
                  <a:cxn ang="0">
                    <a:pos x="48" y="51"/>
                  </a:cxn>
                  <a:cxn ang="0">
                    <a:pos x="35" y="223"/>
                  </a:cxn>
                  <a:cxn ang="0">
                    <a:pos x="249" y="310"/>
                  </a:cxn>
                  <a:cxn ang="0">
                    <a:pos x="293" y="277"/>
                  </a:cxn>
                  <a:cxn ang="0">
                    <a:pos x="293" y="278"/>
                  </a:cxn>
                  <a:cxn ang="0">
                    <a:pos x="293" y="277"/>
                  </a:cxn>
                  <a:cxn ang="0">
                    <a:pos x="299" y="271"/>
                  </a:cxn>
                  <a:cxn ang="0">
                    <a:pos x="307" y="259"/>
                  </a:cxn>
                  <a:cxn ang="0">
                    <a:pos x="321" y="232"/>
                  </a:cxn>
                  <a:cxn ang="0">
                    <a:pos x="333" y="187"/>
                  </a:cxn>
                  <a:cxn ang="0">
                    <a:pos x="331" y="134"/>
                  </a:cxn>
                </a:cxnLst>
                <a:rect l="0" t="0" r="r" b="b"/>
                <a:pathLst>
                  <a:path w="336" h="340">
                    <a:moveTo>
                      <a:pt x="331" y="134"/>
                    </a:moveTo>
                    <a:cubicBezTo>
                      <a:pt x="329" y="128"/>
                      <a:pt x="325" y="110"/>
                      <a:pt x="312" y="86"/>
                    </a:cubicBezTo>
                    <a:cubicBezTo>
                      <a:pt x="306" y="76"/>
                      <a:pt x="291" y="50"/>
                      <a:pt x="259" y="29"/>
                    </a:cubicBezTo>
                    <a:cubicBezTo>
                      <a:pt x="227" y="7"/>
                      <a:pt x="197" y="4"/>
                      <a:pt x="186" y="2"/>
                    </a:cubicBezTo>
                    <a:cubicBezTo>
                      <a:pt x="184" y="2"/>
                      <a:pt x="166" y="0"/>
                      <a:pt x="147" y="2"/>
                    </a:cubicBezTo>
                    <a:cubicBezTo>
                      <a:pt x="131" y="5"/>
                      <a:pt x="131" y="5"/>
                      <a:pt x="131" y="5"/>
                    </a:cubicBezTo>
                    <a:cubicBezTo>
                      <a:pt x="124" y="7"/>
                      <a:pt x="114" y="10"/>
                      <a:pt x="107" y="12"/>
                    </a:cubicBezTo>
                    <a:cubicBezTo>
                      <a:pt x="107" y="12"/>
                      <a:pt x="91" y="18"/>
                      <a:pt x="75" y="29"/>
                    </a:cubicBezTo>
                    <a:cubicBezTo>
                      <a:pt x="72" y="31"/>
                      <a:pt x="68" y="34"/>
                      <a:pt x="65" y="36"/>
                    </a:cubicBezTo>
                    <a:cubicBezTo>
                      <a:pt x="62" y="38"/>
                      <a:pt x="60" y="40"/>
                      <a:pt x="57" y="43"/>
                    </a:cubicBezTo>
                    <a:cubicBezTo>
                      <a:pt x="54" y="45"/>
                      <a:pt x="51" y="48"/>
                      <a:pt x="48" y="51"/>
                    </a:cubicBezTo>
                    <a:cubicBezTo>
                      <a:pt x="48" y="51"/>
                      <a:pt x="47" y="52"/>
                      <a:pt x="47" y="52"/>
                    </a:cubicBezTo>
                    <a:cubicBezTo>
                      <a:pt x="47" y="52"/>
                      <a:pt x="47" y="51"/>
                      <a:pt x="48" y="51"/>
                    </a:cubicBezTo>
                    <a:cubicBezTo>
                      <a:pt x="7" y="93"/>
                      <a:pt x="0" y="161"/>
                      <a:pt x="35" y="223"/>
                    </a:cubicBezTo>
                    <a:cubicBezTo>
                      <a:pt x="80" y="302"/>
                      <a:pt x="175" y="340"/>
                      <a:pt x="249" y="310"/>
                    </a:cubicBezTo>
                    <a:cubicBezTo>
                      <a:pt x="267" y="302"/>
                      <a:pt x="281" y="291"/>
                      <a:pt x="293" y="277"/>
                    </a:cubicBezTo>
                    <a:cubicBezTo>
                      <a:pt x="293" y="278"/>
                      <a:pt x="293" y="278"/>
                      <a:pt x="293" y="278"/>
                    </a:cubicBezTo>
                    <a:cubicBezTo>
                      <a:pt x="293" y="278"/>
                      <a:pt x="293" y="278"/>
                      <a:pt x="293" y="277"/>
                    </a:cubicBezTo>
                    <a:cubicBezTo>
                      <a:pt x="295" y="275"/>
                      <a:pt x="297" y="273"/>
                      <a:pt x="299" y="271"/>
                    </a:cubicBezTo>
                    <a:cubicBezTo>
                      <a:pt x="302" y="267"/>
                      <a:pt x="305" y="263"/>
                      <a:pt x="307" y="259"/>
                    </a:cubicBezTo>
                    <a:cubicBezTo>
                      <a:pt x="315" y="246"/>
                      <a:pt x="317" y="242"/>
                      <a:pt x="321" y="232"/>
                    </a:cubicBezTo>
                    <a:cubicBezTo>
                      <a:pt x="321" y="232"/>
                      <a:pt x="330" y="211"/>
                      <a:pt x="333" y="187"/>
                    </a:cubicBezTo>
                    <a:cubicBezTo>
                      <a:pt x="334" y="178"/>
                      <a:pt x="336" y="160"/>
                      <a:pt x="331" y="134"/>
                    </a:cubicBezTo>
                    <a:close/>
                  </a:path>
                </a:pathLst>
              </a:custGeom>
              <a:gradFill rotWithShape="1">
                <a:gsLst>
                  <a:gs pos="0">
                    <a:srgbClr val="183A67"/>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2" name="Freeform 110"/>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3" name="Freeform 111"/>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4" name="Freeform 112"/>
              <p:cNvSpPr>
                <a:spLocks/>
              </p:cNvSpPr>
              <p:nvPr/>
            </p:nvSpPr>
            <p:spPr bwMode="auto">
              <a:xfrm>
                <a:off x="1213" y="998"/>
                <a:ext cx="167" cy="172"/>
              </a:xfrm>
              <a:custGeom>
                <a:avLst/>
                <a:gdLst/>
                <a:ahLst/>
                <a:cxnLst>
                  <a:cxn ang="0">
                    <a:pos x="32" y="48"/>
                  </a:cxn>
                  <a:cxn ang="0">
                    <a:pos x="66" y="24"/>
                  </a:cxn>
                  <a:cxn ang="0">
                    <a:pos x="232" y="91"/>
                  </a:cxn>
                  <a:cxn ang="0">
                    <a:pos x="133" y="160"/>
                  </a:cxn>
                  <a:cxn ang="0">
                    <a:pos x="59" y="130"/>
                  </a:cxn>
                  <a:cxn ang="0">
                    <a:pos x="41" y="199"/>
                  </a:cxn>
                  <a:cxn ang="0">
                    <a:pos x="115" y="229"/>
                  </a:cxn>
                  <a:cxn ang="0">
                    <a:pos x="133" y="160"/>
                  </a:cxn>
                  <a:cxn ang="0">
                    <a:pos x="232" y="91"/>
                  </a:cxn>
                  <a:cxn ang="0">
                    <a:pos x="222" y="223"/>
                  </a:cxn>
                  <a:cxn ang="0">
                    <a:pos x="154" y="260"/>
                  </a:cxn>
                  <a:cxn ang="0">
                    <a:pos x="80" y="253"/>
                  </a:cxn>
                  <a:cxn ang="0">
                    <a:pos x="22" y="205"/>
                  </a:cxn>
                  <a:cxn ang="0">
                    <a:pos x="0" y="131"/>
                  </a:cxn>
                  <a:cxn ang="0">
                    <a:pos x="8" y="88"/>
                  </a:cxn>
                  <a:cxn ang="0">
                    <a:pos x="32" y="48"/>
                  </a:cxn>
                </a:cxnLst>
                <a:rect l="0" t="0" r="r" b="b"/>
                <a:pathLst>
                  <a:path w="259" h="267">
                    <a:moveTo>
                      <a:pt x="32" y="48"/>
                    </a:moveTo>
                    <a:cubicBezTo>
                      <a:pt x="41" y="38"/>
                      <a:pt x="53" y="29"/>
                      <a:pt x="66" y="24"/>
                    </a:cubicBezTo>
                    <a:cubicBezTo>
                      <a:pt x="123" y="0"/>
                      <a:pt x="197" y="30"/>
                      <a:pt x="232" y="91"/>
                    </a:cubicBezTo>
                    <a:cubicBezTo>
                      <a:pt x="213" y="111"/>
                      <a:pt x="174" y="138"/>
                      <a:pt x="133" y="160"/>
                    </a:cubicBezTo>
                    <a:cubicBezTo>
                      <a:pt x="117" y="133"/>
                      <a:pt x="84" y="119"/>
                      <a:pt x="59" y="130"/>
                    </a:cubicBezTo>
                    <a:cubicBezTo>
                      <a:pt x="33" y="141"/>
                      <a:pt x="25" y="172"/>
                      <a:pt x="41" y="199"/>
                    </a:cubicBezTo>
                    <a:cubicBezTo>
                      <a:pt x="56" y="226"/>
                      <a:pt x="90" y="240"/>
                      <a:pt x="115" y="229"/>
                    </a:cubicBezTo>
                    <a:cubicBezTo>
                      <a:pt x="140" y="218"/>
                      <a:pt x="148" y="187"/>
                      <a:pt x="133" y="160"/>
                    </a:cubicBezTo>
                    <a:cubicBezTo>
                      <a:pt x="174" y="138"/>
                      <a:pt x="213" y="111"/>
                      <a:pt x="232" y="91"/>
                    </a:cubicBezTo>
                    <a:cubicBezTo>
                      <a:pt x="259" y="139"/>
                      <a:pt x="253" y="191"/>
                      <a:pt x="222" y="223"/>
                    </a:cubicBezTo>
                    <a:cubicBezTo>
                      <a:pt x="195" y="252"/>
                      <a:pt x="164" y="258"/>
                      <a:pt x="154" y="260"/>
                    </a:cubicBezTo>
                    <a:cubicBezTo>
                      <a:pt x="145" y="262"/>
                      <a:pt x="114" y="267"/>
                      <a:pt x="80" y="253"/>
                    </a:cubicBezTo>
                    <a:cubicBezTo>
                      <a:pt x="50" y="240"/>
                      <a:pt x="31" y="220"/>
                      <a:pt x="22" y="205"/>
                    </a:cubicBezTo>
                    <a:cubicBezTo>
                      <a:pt x="0" y="171"/>
                      <a:pt x="0" y="141"/>
                      <a:pt x="0" y="131"/>
                    </a:cubicBezTo>
                    <a:cubicBezTo>
                      <a:pt x="0" y="110"/>
                      <a:pt x="7" y="92"/>
                      <a:pt x="8" y="88"/>
                    </a:cubicBezTo>
                    <a:cubicBezTo>
                      <a:pt x="14" y="72"/>
                      <a:pt x="21" y="62"/>
                      <a:pt x="32" y="4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5" name="Freeform 113"/>
              <p:cNvSpPr>
                <a:spLocks/>
              </p:cNvSpPr>
              <p:nvPr/>
            </p:nvSpPr>
            <p:spPr bwMode="auto">
              <a:xfrm>
                <a:off x="1200" y="998"/>
                <a:ext cx="179" cy="173"/>
              </a:xfrm>
              <a:custGeom>
                <a:avLst/>
                <a:gdLst/>
                <a:ahLst/>
                <a:cxnLst>
                  <a:cxn ang="0">
                    <a:pos x="51" y="48"/>
                  </a:cxn>
                  <a:cxn ang="0">
                    <a:pos x="35" y="195"/>
                  </a:cxn>
                  <a:cxn ang="0">
                    <a:pos x="164" y="262"/>
                  </a:cxn>
                  <a:cxn ang="0">
                    <a:pos x="241" y="224"/>
                  </a:cxn>
                  <a:cxn ang="0">
                    <a:pos x="251" y="91"/>
                  </a:cxn>
                  <a:cxn ang="0">
                    <a:pos x="152" y="160"/>
                  </a:cxn>
                  <a:cxn ang="0">
                    <a:pos x="134" y="229"/>
                  </a:cxn>
                  <a:cxn ang="0">
                    <a:pos x="60" y="199"/>
                  </a:cxn>
                  <a:cxn ang="0">
                    <a:pos x="78" y="130"/>
                  </a:cxn>
                  <a:cxn ang="0">
                    <a:pos x="152" y="160"/>
                  </a:cxn>
                  <a:cxn ang="0">
                    <a:pos x="251" y="91"/>
                  </a:cxn>
                  <a:cxn ang="0">
                    <a:pos x="85" y="24"/>
                  </a:cxn>
                  <a:cxn ang="0">
                    <a:pos x="51" y="48"/>
                  </a:cxn>
                </a:cxnLst>
                <a:rect l="0" t="0" r="r" b="b"/>
                <a:pathLst>
                  <a:path w="278" h="268">
                    <a:moveTo>
                      <a:pt x="51" y="48"/>
                    </a:moveTo>
                    <a:cubicBezTo>
                      <a:pt x="0" y="111"/>
                      <a:pt x="23" y="172"/>
                      <a:pt x="35" y="195"/>
                    </a:cubicBezTo>
                    <a:cubicBezTo>
                      <a:pt x="59" y="241"/>
                      <a:pt x="112" y="268"/>
                      <a:pt x="164" y="262"/>
                    </a:cubicBezTo>
                    <a:cubicBezTo>
                      <a:pt x="207" y="257"/>
                      <a:pt x="232" y="233"/>
                      <a:pt x="241" y="224"/>
                    </a:cubicBezTo>
                    <a:cubicBezTo>
                      <a:pt x="272" y="191"/>
                      <a:pt x="278" y="139"/>
                      <a:pt x="251" y="91"/>
                    </a:cubicBezTo>
                    <a:cubicBezTo>
                      <a:pt x="232" y="111"/>
                      <a:pt x="193" y="138"/>
                      <a:pt x="152" y="160"/>
                    </a:cubicBezTo>
                    <a:cubicBezTo>
                      <a:pt x="167" y="187"/>
                      <a:pt x="159" y="218"/>
                      <a:pt x="134" y="229"/>
                    </a:cubicBezTo>
                    <a:cubicBezTo>
                      <a:pt x="109" y="240"/>
                      <a:pt x="75" y="226"/>
                      <a:pt x="60" y="199"/>
                    </a:cubicBezTo>
                    <a:cubicBezTo>
                      <a:pt x="44" y="172"/>
                      <a:pt x="52" y="141"/>
                      <a:pt x="78" y="130"/>
                    </a:cubicBezTo>
                    <a:cubicBezTo>
                      <a:pt x="103" y="119"/>
                      <a:pt x="136" y="133"/>
                      <a:pt x="152" y="160"/>
                    </a:cubicBezTo>
                    <a:cubicBezTo>
                      <a:pt x="193" y="138"/>
                      <a:pt x="232" y="111"/>
                      <a:pt x="251" y="91"/>
                    </a:cubicBezTo>
                    <a:cubicBezTo>
                      <a:pt x="216" y="30"/>
                      <a:pt x="142" y="0"/>
                      <a:pt x="85" y="24"/>
                    </a:cubicBezTo>
                    <a:cubicBezTo>
                      <a:pt x="72" y="29"/>
                      <a:pt x="60" y="38"/>
                      <a:pt x="51" y="4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6" name="Freeform 114"/>
              <p:cNvSpPr>
                <a:spLocks/>
              </p:cNvSpPr>
              <p:nvPr/>
            </p:nvSpPr>
            <p:spPr bwMode="auto">
              <a:xfrm>
                <a:off x="1211" y="1029"/>
                <a:ext cx="144" cy="142"/>
              </a:xfrm>
              <a:custGeom>
                <a:avLst/>
                <a:gdLst/>
                <a:ahLst/>
                <a:cxnLst>
                  <a:cxn ang="0">
                    <a:pos x="18" y="149"/>
                  </a:cxn>
                  <a:cxn ang="0">
                    <a:pos x="4" y="113"/>
                  </a:cxn>
                  <a:cxn ang="0">
                    <a:pos x="2" y="74"/>
                  </a:cxn>
                  <a:cxn ang="0">
                    <a:pos x="13" y="32"/>
                  </a:cxn>
                  <a:cxn ang="0">
                    <a:pos x="24" y="12"/>
                  </a:cxn>
                  <a:cxn ang="0">
                    <a:pos x="33" y="0"/>
                  </a:cxn>
                  <a:cxn ang="0">
                    <a:pos x="27" y="129"/>
                  </a:cxn>
                  <a:cxn ang="0">
                    <a:pos x="192" y="196"/>
                  </a:cxn>
                  <a:cxn ang="0">
                    <a:pos x="223" y="175"/>
                  </a:cxn>
                  <a:cxn ang="0">
                    <a:pos x="210" y="188"/>
                  </a:cxn>
                  <a:cxn ang="0">
                    <a:pos x="202" y="193"/>
                  </a:cxn>
                  <a:cxn ang="0">
                    <a:pos x="172" y="208"/>
                  </a:cxn>
                  <a:cxn ang="0">
                    <a:pos x="159" y="212"/>
                  </a:cxn>
                  <a:cxn ang="0">
                    <a:pos x="141" y="214"/>
                  </a:cxn>
                  <a:cxn ang="0">
                    <a:pos x="117" y="214"/>
                  </a:cxn>
                  <a:cxn ang="0">
                    <a:pos x="100" y="211"/>
                  </a:cxn>
                  <a:cxn ang="0">
                    <a:pos x="91" y="208"/>
                  </a:cxn>
                  <a:cxn ang="0">
                    <a:pos x="74" y="202"/>
                  </a:cxn>
                  <a:cxn ang="0">
                    <a:pos x="59" y="193"/>
                  </a:cxn>
                  <a:cxn ang="0">
                    <a:pos x="18" y="149"/>
                  </a:cxn>
                </a:cxnLst>
                <a:rect l="0" t="0" r="r" b="b"/>
                <a:pathLst>
                  <a:path w="223" h="220">
                    <a:moveTo>
                      <a:pt x="18" y="149"/>
                    </a:moveTo>
                    <a:cubicBezTo>
                      <a:pt x="15" y="144"/>
                      <a:pt x="8" y="131"/>
                      <a:pt x="4" y="113"/>
                    </a:cubicBezTo>
                    <a:cubicBezTo>
                      <a:pt x="0" y="95"/>
                      <a:pt x="1" y="81"/>
                      <a:pt x="2" y="74"/>
                    </a:cubicBezTo>
                    <a:cubicBezTo>
                      <a:pt x="4" y="54"/>
                      <a:pt x="8" y="43"/>
                      <a:pt x="13" y="32"/>
                    </a:cubicBezTo>
                    <a:cubicBezTo>
                      <a:pt x="16" y="25"/>
                      <a:pt x="19" y="20"/>
                      <a:pt x="24" y="12"/>
                    </a:cubicBezTo>
                    <a:cubicBezTo>
                      <a:pt x="26" y="8"/>
                      <a:pt x="30" y="4"/>
                      <a:pt x="33" y="0"/>
                    </a:cubicBezTo>
                    <a:cubicBezTo>
                      <a:pt x="5" y="32"/>
                      <a:pt x="1" y="83"/>
                      <a:pt x="27" y="129"/>
                    </a:cubicBezTo>
                    <a:cubicBezTo>
                      <a:pt x="62" y="190"/>
                      <a:pt x="136" y="220"/>
                      <a:pt x="192" y="196"/>
                    </a:cubicBezTo>
                    <a:cubicBezTo>
                      <a:pt x="205" y="191"/>
                      <a:pt x="215" y="184"/>
                      <a:pt x="223" y="175"/>
                    </a:cubicBezTo>
                    <a:cubicBezTo>
                      <a:pt x="219" y="179"/>
                      <a:pt x="214" y="184"/>
                      <a:pt x="210" y="188"/>
                    </a:cubicBezTo>
                    <a:cubicBezTo>
                      <a:pt x="208" y="189"/>
                      <a:pt x="204" y="192"/>
                      <a:pt x="202" y="193"/>
                    </a:cubicBezTo>
                    <a:cubicBezTo>
                      <a:pt x="188" y="202"/>
                      <a:pt x="182" y="204"/>
                      <a:pt x="172" y="208"/>
                    </a:cubicBezTo>
                    <a:cubicBezTo>
                      <a:pt x="168" y="209"/>
                      <a:pt x="163" y="211"/>
                      <a:pt x="159" y="212"/>
                    </a:cubicBezTo>
                    <a:cubicBezTo>
                      <a:pt x="153" y="213"/>
                      <a:pt x="146" y="214"/>
                      <a:pt x="141" y="214"/>
                    </a:cubicBezTo>
                    <a:cubicBezTo>
                      <a:pt x="135" y="215"/>
                      <a:pt x="122" y="215"/>
                      <a:pt x="117" y="214"/>
                    </a:cubicBezTo>
                    <a:cubicBezTo>
                      <a:pt x="112" y="213"/>
                      <a:pt x="105" y="212"/>
                      <a:pt x="100" y="211"/>
                    </a:cubicBezTo>
                    <a:cubicBezTo>
                      <a:pt x="97" y="210"/>
                      <a:pt x="94" y="209"/>
                      <a:pt x="91" y="208"/>
                    </a:cubicBezTo>
                    <a:cubicBezTo>
                      <a:pt x="80" y="205"/>
                      <a:pt x="80" y="205"/>
                      <a:pt x="74" y="202"/>
                    </a:cubicBezTo>
                    <a:cubicBezTo>
                      <a:pt x="67" y="198"/>
                      <a:pt x="62" y="195"/>
                      <a:pt x="59" y="193"/>
                    </a:cubicBezTo>
                    <a:cubicBezTo>
                      <a:pt x="35" y="177"/>
                      <a:pt x="21" y="155"/>
                      <a:pt x="18" y="149"/>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7" name="Freeform 115"/>
              <p:cNvSpPr>
                <a:spLocks/>
              </p:cNvSpPr>
              <p:nvPr/>
            </p:nvSpPr>
            <p:spPr bwMode="auto">
              <a:xfrm>
                <a:off x="1205" y="1029"/>
                <a:ext cx="151" cy="161"/>
              </a:xfrm>
              <a:custGeom>
                <a:avLst/>
                <a:gdLst/>
                <a:ahLst/>
                <a:cxnLst>
                  <a:cxn ang="0">
                    <a:pos x="27" y="149"/>
                  </a:cxn>
                  <a:cxn ang="0">
                    <a:pos x="42" y="0"/>
                  </a:cxn>
                  <a:cxn ang="0">
                    <a:pos x="36" y="129"/>
                  </a:cxn>
                  <a:cxn ang="0">
                    <a:pos x="201" y="196"/>
                  </a:cxn>
                  <a:cxn ang="0">
                    <a:pos x="232" y="175"/>
                  </a:cxn>
                  <a:cxn ang="0">
                    <a:pos x="27" y="149"/>
                  </a:cxn>
                </a:cxnLst>
                <a:rect l="0" t="0" r="r" b="b"/>
                <a:pathLst>
                  <a:path w="232" h="249">
                    <a:moveTo>
                      <a:pt x="27" y="149"/>
                    </a:moveTo>
                    <a:cubicBezTo>
                      <a:pt x="0" y="100"/>
                      <a:pt x="6" y="44"/>
                      <a:pt x="42" y="0"/>
                    </a:cubicBezTo>
                    <a:cubicBezTo>
                      <a:pt x="14" y="32"/>
                      <a:pt x="10" y="83"/>
                      <a:pt x="36" y="129"/>
                    </a:cubicBezTo>
                    <a:cubicBezTo>
                      <a:pt x="71" y="190"/>
                      <a:pt x="145" y="220"/>
                      <a:pt x="201" y="196"/>
                    </a:cubicBezTo>
                    <a:cubicBezTo>
                      <a:pt x="214" y="191"/>
                      <a:pt x="224" y="184"/>
                      <a:pt x="232" y="175"/>
                    </a:cubicBezTo>
                    <a:cubicBezTo>
                      <a:pt x="156" y="249"/>
                      <a:pt x="60" y="209"/>
                      <a:pt x="27" y="149"/>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8" name="Freeform 116"/>
              <p:cNvSpPr>
                <a:spLocks/>
              </p:cNvSpPr>
              <p:nvPr/>
            </p:nvSpPr>
            <p:spPr bwMode="auto">
              <a:xfrm>
                <a:off x="1207" y="998"/>
                <a:ext cx="177" cy="173"/>
              </a:xfrm>
              <a:custGeom>
                <a:avLst/>
                <a:gdLst/>
                <a:ahLst/>
                <a:cxnLst>
                  <a:cxn ang="0">
                    <a:pos x="240" y="91"/>
                  </a:cxn>
                  <a:cxn ang="0">
                    <a:pos x="199" y="244"/>
                  </a:cxn>
                  <a:cxn ang="0">
                    <a:pos x="34" y="177"/>
                  </a:cxn>
                  <a:cxn ang="0">
                    <a:pos x="74" y="24"/>
                  </a:cxn>
                  <a:cxn ang="0">
                    <a:pos x="240" y="91"/>
                  </a:cxn>
                </a:cxnLst>
                <a:rect l="0" t="0" r="r" b="b"/>
                <a:pathLst>
                  <a:path w="274" h="268">
                    <a:moveTo>
                      <a:pt x="240" y="91"/>
                    </a:moveTo>
                    <a:cubicBezTo>
                      <a:pt x="274" y="152"/>
                      <a:pt x="256" y="221"/>
                      <a:pt x="199" y="244"/>
                    </a:cubicBezTo>
                    <a:cubicBezTo>
                      <a:pt x="143" y="268"/>
                      <a:pt x="69" y="238"/>
                      <a:pt x="34" y="177"/>
                    </a:cubicBezTo>
                    <a:cubicBezTo>
                      <a:pt x="0" y="116"/>
                      <a:pt x="18" y="48"/>
                      <a:pt x="74" y="24"/>
                    </a:cubicBezTo>
                    <a:cubicBezTo>
                      <a:pt x="131" y="0"/>
                      <a:pt x="205" y="30"/>
                      <a:pt x="240" y="91"/>
                    </a:cubicBezTo>
                    <a:close/>
                  </a:path>
                </a:pathLst>
              </a:custGeom>
              <a:gradFill rotWithShape="1">
                <a:gsLst>
                  <a:gs pos="0">
                    <a:srgbClr val="018CCB"/>
                  </a:gs>
                  <a:gs pos="100000">
                    <a:srgbClr val="018CCB">
                      <a:gamma/>
                      <a:tint val="57255"/>
                      <a:invGamma/>
                    </a:srgbClr>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grpSp>
        <p:nvGrpSpPr>
          <p:cNvPr id="41" name="Group 79"/>
          <p:cNvGrpSpPr>
            <a:grpSpLocks/>
          </p:cNvGrpSpPr>
          <p:nvPr/>
        </p:nvGrpSpPr>
        <p:grpSpPr bwMode="auto">
          <a:xfrm>
            <a:off x="8454886" y="1628800"/>
            <a:ext cx="2006937" cy="2100734"/>
            <a:chOff x="336" y="1632"/>
            <a:chExt cx="2400" cy="2515"/>
          </a:xfrm>
          <a:effectLst>
            <a:outerShdw blurRad="50800" dist="38100" dir="2700000" algn="tl" rotWithShape="0">
              <a:prstClr val="black">
                <a:alpha val="40000"/>
              </a:prstClr>
            </a:outerShdw>
          </a:effectLst>
        </p:grpSpPr>
        <p:sp>
          <p:nvSpPr>
            <p:cNvPr id="42" name="Freeform 80"/>
            <p:cNvSpPr>
              <a:spLocks/>
            </p:cNvSpPr>
            <p:nvPr/>
          </p:nvSpPr>
          <p:spPr bwMode="auto">
            <a:xfrm>
              <a:off x="442" y="1984"/>
              <a:ext cx="2294" cy="2163"/>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3" name="Freeform 81"/>
            <p:cNvSpPr>
              <a:spLocks/>
            </p:cNvSpPr>
            <p:nvPr/>
          </p:nvSpPr>
          <p:spPr bwMode="auto">
            <a:xfrm>
              <a:off x="336" y="1968"/>
              <a:ext cx="2273" cy="2115"/>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nvGrpSpPr>
            <p:cNvPr id="44" name="Group 82"/>
            <p:cNvGrpSpPr>
              <a:grpSpLocks/>
            </p:cNvGrpSpPr>
            <p:nvPr/>
          </p:nvGrpSpPr>
          <p:grpSpPr bwMode="auto">
            <a:xfrm>
              <a:off x="1392" y="1632"/>
              <a:ext cx="521" cy="578"/>
              <a:chOff x="2302" y="1120"/>
              <a:chExt cx="191" cy="212"/>
            </a:xfrm>
          </p:grpSpPr>
          <p:sp>
            <p:nvSpPr>
              <p:cNvPr id="45" name="Freeform 83"/>
              <p:cNvSpPr>
                <a:spLocks/>
              </p:cNvSpPr>
              <p:nvPr/>
            </p:nvSpPr>
            <p:spPr bwMode="auto">
              <a:xfrm>
                <a:off x="2302" y="1178"/>
                <a:ext cx="133" cy="154"/>
              </a:xfrm>
              <a:custGeom>
                <a:avLst/>
                <a:gdLst/>
                <a:ahLst/>
                <a:cxnLst>
                  <a:cxn ang="0">
                    <a:pos x="24" y="233"/>
                  </a:cxn>
                  <a:cxn ang="0">
                    <a:pos x="16" y="238"/>
                  </a:cxn>
                  <a:cxn ang="0">
                    <a:pos x="3" y="229"/>
                  </a:cxn>
                  <a:cxn ang="0">
                    <a:pos x="5" y="217"/>
                  </a:cxn>
                  <a:cxn ang="0">
                    <a:pos x="181" y="0"/>
                  </a:cxn>
                  <a:cxn ang="0">
                    <a:pos x="204" y="23"/>
                  </a:cxn>
                  <a:cxn ang="0">
                    <a:pos x="24" y="233"/>
                  </a:cxn>
                </a:cxnLst>
                <a:rect l="0" t="0" r="r" b="b"/>
                <a:pathLst>
                  <a:path w="204" h="238">
                    <a:moveTo>
                      <a:pt x="24" y="233"/>
                    </a:moveTo>
                    <a:cubicBezTo>
                      <a:pt x="24" y="233"/>
                      <a:pt x="21" y="237"/>
                      <a:pt x="16" y="238"/>
                    </a:cubicBezTo>
                    <a:cubicBezTo>
                      <a:pt x="12" y="238"/>
                      <a:pt x="5" y="235"/>
                      <a:pt x="3" y="229"/>
                    </a:cubicBezTo>
                    <a:cubicBezTo>
                      <a:pt x="0" y="223"/>
                      <a:pt x="5" y="217"/>
                      <a:pt x="5" y="217"/>
                    </a:cubicBezTo>
                    <a:cubicBezTo>
                      <a:pt x="181" y="0"/>
                      <a:pt x="181" y="0"/>
                      <a:pt x="181" y="0"/>
                    </a:cubicBezTo>
                    <a:cubicBezTo>
                      <a:pt x="204" y="23"/>
                      <a:pt x="204" y="23"/>
                      <a:pt x="204" y="23"/>
                    </a:cubicBezTo>
                    <a:lnTo>
                      <a:pt x="24" y="233"/>
                    </a:lnTo>
                    <a:close/>
                  </a:path>
                </a:pathLst>
              </a:custGeom>
              <a:gradFill rotWithShape="1">
                <a:gsLst>
                  <a:gs pos="0">
                    <a:srgbClr val="808080">
                      <a:gamma/>
                      <a:tint val="60392"/>
                      <a:invGamma/>
                    </a:srgbClr>
                  </a:gs>
                  <a:gs pos="100000">
                    <a:srgbClr val="808080"/>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46" name="Oval 84"/>
              <p:cNvSpPr>
                <a:spLocks noChangeArrowheads="1"/>
              </p:cNvSpPr>
              <p:nvPr/>
            </p:nvSpPr>
            <p:spPr bwMode="auto">
              <a:xfrm>
                <a:off x="2352" y="1120"/>
                <a:ext cx="141" cy="141"/>
              </a:xfrm>
              <a:prstGeom prst="ellipse">
                <a:avLst/>
              </a:prstGeom>
              <a:solidFill>
                <a:srgbClr val="BCB8B7"/>
              </a:soli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sp>
        <p:nvSpPr>
          <p:cNvPr id="47" name="矩形 12"/>
          <p:cNvSpPr>
            <a:spLocks noChangeArrowheads="1"/>
          </p:cNvSpPr>
          <p:nvPr/>
        </p:nvSpPr>
        <p:spPr bwMode="auto">
          <a:xfrm>
            <a:off x="3925723" y="2457346"/>
            <a:ext cx="1666987" cy="923330"/>
          </a:xfrm>
          <a:prstGeom prst="rect">
            <a:avLst/>
          </a:prstGeom>
          <a:noFill/>
          <a:ln w="9525">
            <a:noFill/>
            <a:miter lim="800000"/>
            <a:headEnd/>
            <a:tailEnd/>
          </a:ln>
        </p:spPr>
        <p:txBody>
          <a:bodyPr wrap="square">
            <a:spAutoFit/>
          </a:bodyPr>
          <a:lstStyle/>
          <a:p>
            <a:r>
              <a:rPr lang="zh-CN" altLang="en-US" dirty="0">
                <a:latin typeface="微软雅黑" pitchFamily="34" charset="-122"/>
                <a:ea typeface="微软雅黑" pitchFamily="34" charset="-122"/>
              </a:rPr>
              <a:t>更新</a:t>
            </a:r>
            <a:r>
              <a:rPr lang="zh-CN" altLang="en-US" dirty="0" smtClean="0">
                <a:latin typeface="微软雅黑" pitchFamily="34" charset="-122"/>
                <a:ea typeface="微软雅黑" pitchFamily="34" charset="-122"/>
              </a:rPr>
              <a:t>机制，如随机资讯和最新新闻等；</a:t>
            </a:r>
            <a:endParaRPr lang="zh-CN" altLang="en-US" dirty="0">
              <a:latin typeface="微软雅黑" pitchFamily="34" charset="-122"/>
              <a:ea typeface="微软雅黑" pitchFamily="34" charset="-122"/>
            </a:endParaRPr>
          </a:p>
        </p:txBody>
      </p:sp>
      <p:sp>
        <p:nvSpPr>
          <p:cNvPr id="48" name="矩形 13"/>
          <p:cNvSpPr>
            <a:spLocks noChangeArrowheads="1"/>
          </p:cNvSpPr>
          <p:nvPr/>
        </p:nvSpPr>
        <p:spPr bwMode="auto">
          <a:xfrm>
            <a:off x="8607398" y="2461580"/>
            <a:ext cx="1675010" cy="923330"/>
          </a:xfrm>
          <a:prstGeom prst="rect">
            <a:avLst/>
          </a:prstGeom>
          <a:noFill/>
          <a:ln w="9525">
            <a:noFill/>
            <a:miter lim="800000"/>
            <a:headEnd/>
            <a:tailEnd/>
          </a:ln>
        </p:spPr>
        <p:txBody>
          <a:bodyPr wrap="square">
            <a:spAutoFit/>
          </a:bodyPr>
          <a:lstStyle/>
          <a:p>
            <a:r>
              <a:rPr lang="zh-CN" altLang="en-US" dirty="0">
                <a:latin typeface="微软雅黑" pitchFamily="34" charset="-122"/>
                <a:ea typeface="微软雅黑" pitchFamily="34" charset="-122"/>
              </a:rPr>
              <a:t>相关</a:t>
            </a:r>
            <a:r>
              <a:rPr lang="zh-CN" altLang="en-US" dirty="0" smtClean="0">
                <a:latin typeface="微软雅黑" pitchFamily="34" charset="-122"/>
                <a:ea typeface="微软雅黑" pitchFamily="34" charset="-122"/>
              </a:rPr>
              <a:t>版块，如相关产品、相关新闻等；</a:t>
            </a:r>
            <a:endParaRPr lang="zh-CN" altLang="en-US" dirty="0">
              <a:latin typeface="微软雅黑" pitchFamily="34" charset="-122"/>
              <a:ea typeface="微软雅黑" pitchFamily="34" charset="-122"/>
            </a:endParaRPr>
          </a:p>
        </p:txBody>
      </p:sp>
      <p:sp>
        <p:nvSpPr>
          <p:cNvPr id="49" name="矩形 14"/>
          <p:cNvSpPr>
            <a:spLocks noChangeArrowheads="1"/>
          </p:cNvSpPr>
          <p:nvPr/>
        </p:nvSpPr>
        <p:spPr bwMode="auto">
          <a:xfrm>
            <a:off x="6242133" y="2452226"/>
            <a:ext cx="1569588" cy="923330"/>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推荐版块，如热门产品、推荐新闻等；</a:t>
            </a:r>
            <a:endParaRPr lang="zh-CN" altLang="en-US" dirty="0">
              <a:latin typeface="微软雅黑" pitchFamily="34" charset="-122"/>
              <a:ea typeface="微软雅黑" pitchFamily="34" charset="-122"/>
            </a:endParaRPr>
          </a:p>
        </p:txBody>
      </p:sp>
      <p:sp>
        <p:nvSpPr>
          <p:cNvPr id="50" name="矩形 15"/>
          <p:cNvSpPr>
            <a:spLocks noChangeArrowheads="1"/>
          </p:cNvSpPr>
          <p:nvPr/>
        </p:nvSpPr>
        <p:spPr bwMode="auto">
          <a:xfrm>
            <a:off x="1738641" y="2457346"/>
            <a:ext cx="1624806" cy="923330"/>
          </a:xfrm>
          <a:prstGeom prst="rect">
            <a:avLst/>
          </a:prstGeom>
          <a:noFill/>
          <a:ln w="9525">
            <a:noFill/>
            <a:miter lim="800000"/>
            <a:headEnd/>
            <a:tailEnd/>
          </a:ln>
        </p:spPr>
        <p:txBody>
          <a:bodyPr wrap="square">
            <a:spAutoFit/>
          </a:bodyPr>
          <a:lstStyle/>
          <a:p>
            <a:r>
              <a:rPr lang="zh-CN" altLang="en-US" dirty="0">
                <a:latin typeface="微软雅黑" pitchFamily="34" charset="-122"/>
                <a:ea typeface="微软雅黑" pitchFamily="34" charset="-122"/>
              </a:rPr>
              <a:t>文本</a:t>
            </a:r>
            <a:r>
              <a:rPr lang="zh-CN" altLang="en-US" dirty="0" smtClean="0">
                <a:latin typeface="微软雅黑" pitchFamily="34" charset="-122"/>
                <a:ea typeface="微软雅黑" pitchFamily="34" charset="-122"/>
              </a:rPr>
              <a:t>块，如公司简介、产品说明等；</a:t>
            </a:r>
            <a:endParaRPr lang="zh-CN" altLang="en-US" dirty="0">
              <a:latin typeface="微软雅黑" pitchFamily="34" charset="-122"/>
              <a:ea typeface="微软雅黑" pitchFamily="34" charset="-122"/>
            </a:endParaRPr>
          </a:p>
        </p:txBody>
      </p:sp>
      <p:sp>
        <p:nvSpPr>
          <p:cNvPr id="51" name="AutoShape 15"/>
          <p:cNvSpPr>
            <a:spLocks noChangeArrowheads="1"/>
          </p:cNvSpPr>
          <p:nvPr/>
        </p:nvSpPr>
        <p:spPr bwMode="gray">
          <a:xfrm>
            <a:off x="1592781" y="4115390"/>
            <a:ext cx="1898650" cy="1543050"/>
          </a:xfrm>
          <a:prstGeom prst="upArrow">
            <a:avLst>
              <a:gd name="adj1" fmla="val 78306"/>
              <a:gd name="adj2" fmla="val 48213"/>
            </a:avLst>
          </a:prstGeom>
          <a:gradFill rotWithShape="1">
            <a:gsLst>
              <a:gs pos="0">
                <a:srgbClr val="183A67"/>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52" name="AutoShape 15"/>
          <p:cNvSpPr>
            <a:spLocks noChangeArrowheads="1"/>
          </p:cNvSpPr>
          <p:nvPr/>
        </p:nvSpPr>
        <p:spPr bwMode="gray">
          <a:xfrm>
            <a:off x="3663980" y="4115390"/>
            <a:ext cx="1898650" cy="1543050"/>
          </a:xfrm>
          <a:prstGeom prst="upArrow">
            <a:avLst>
              <a:gd name="adj1" fmla="val 78306"/>
              <a:gd name="adj2" fmla="val 48213"/>
            </a:avLst>
          </a:prstGeom>
          <a:gradFill rotWithShape="1">
            <a:gsLst>
              <a:gs pos="0">
                <a:srgbClr val="183A67"/>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53" name="AutoShape 15"/>
          <p:cNvSpPr>
            <a:spLocks noChangeArrowheads="1"/>
          </p:cNvSpPr>
          <p:nvPr/>
        </p:nvSpPr>
        <p:spPr bwMode="gray">
          <a:xfrm>
            <a:off x="6076905" y="4118366"/>
            <a:ext cx="1898650" cy="1543050"/>
          </a:xfrm>
          <a:prstGeom prst="upArrow">
            <a:avLst>
              <a:gd name="adj1" fmla="val 78306"/>
              <a:gd name="adj2" fmla="val 48213"/>
            </a:avLst>
          </a:prstGeom>
          <a:gradFill rotWithShape="1">
            <a:gsLst>
              <a:gs pos="0">
                <a:srgbClr val="183A67"/>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54" name="AutoShape 15"/>
          <p:cNvSpPr>
            <a:spLocks noChangeArrowheads="1"/>
          </p:cNvSpPr>
          <p:nvPr/>
        </p:nvSpPr>
        <p:spPr bwMode="gray">
          <a:xfrm>
            <a:off x="8495578" y="4115390"/>
            <a:ext cx="1898650" cy="1543050"/>
          </a:xfrm>
          <a:prstGeom prst="upArrow">
            <a:avLst>
              <a:gd name="adj1" fmla="val 78306"/>
              <a:gd name="adj2" fmla="val 48213"/>
            </a:avLst>
          </a:prstGeom>
          <a:gradFill rotWithShape="1">
            <a:gsLst>
              <a:gs pos="0">
                <a:srgbClr val="183A67"/>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55" name="矩形 15"/>
          <p:cNvSpPr>
            <a:spLocks noChangeArrowheads="1"/>
          </p:cNvSpPr>
          <p:nvPr/>
        </p:nvSpPr>
        <p:spPr bwMode="auto">
          <a:xfrm>
            <a:off x="1829095" y="5090821"/>
            <a:ext cx="1459359" cy="738664"/>
          </a:xfrm>
          <a:prstGeom prst="rect">
            <a:avLst/>
          </a:prstGeom>
          <a:noFill/>
          <a:ln w="9525">
            <a:noFill/>
            <a:miter lim="800000"/>
            <a:headEnd/>
            <a:tailEnd/>
          </a:ln>
        </p:spPr>
        <p:txBody>
          <a:bodyPr wrap="square">
            <a:spAutoFit/>
          </a:bodyPr>
          <a:lstStyle/>
          <a:p>
            <a:r>
              <a:rPr lang="zh-CN" altLang="en-US" sz="1400" dirty="0" smtClean="0">
                <a:latin typeface="微软雅黑" pitchFamily="34" charset="-122"/>
                <a:ea typeface="微软雅黑" pitchFamily="34" charset="-122"/>
              </a:rPr>
              <a:t>方便布词，提高关键词和相关、长尾词的密度</a:t>
            </a:r>
            <a:endParaRPr lang="zh-CN" altLang="en-US" sz="1400" dirty="0">
              <a:latin typeface="微软雅黑" pitchFamily="34" charset="-122"/>
              <a:ea typeface="微软雅黑" pitchFamily="34" charset="-122"/>
            </a:endParaRPr>
          </a:p>
        </p:txBody>
      </p:sp>
      <p:sp>
        <p:nvSpPr>
          <p:cNvPr id="56" name="矩形 15"/>
          <p:cNvSpPr>
            <a:spLocks noChangeArrowheads="1"/>
          </p:cNvSpPr>
          <p:nvPr/>
        </p:nvSpPr>
        <p:spPr bwMode="auto">
          <a:xfrm>
            <a:off x="4054489" y="5090821"/>
            <a:ext cx="1459359" cy="738664"/>
          </a:xfrm>
          <a:prstGeom prst="rect">
            <a:avLst/>
          </a:prstGeom>
          <a:noFill/>
          <a:ln w="9525">
            <a:noFill/>
            <a:miter lim="800000"/>
            <a:headEnd/>
            <a:tailEnd/>
          </a:ln>
        </p:spPr>
        <p:txBody>
          <a:bodyPr wrap="square">
            <a:spAutoFit/>
          </a:bodyPr>
          <a:lstStyle/>
          <a:p>
            <a:r>
              <a:rPr lang="zh-CN" altLang="en-US" sz="1400" dirty="0" smtClean="0">
                <a:latin typeface="微软雅黑" pitchFamily="34" charset="-122"/>
                <a:ea typeface="微软雅黑" pitchFamily="34" charset="-122"/>
              </a:rPr>
              <a:t>降低页面的重复度，为其他页面吸引蜘蛛促收录</a:t>
            </a:r>
            <a:endParaRPr lang="zh-CN" altLang="en-US" sz="1400" dirty="0">
              <a:latin typeface="微软雅黑" pitchFamily="34" charset="-122"/>
              <a:ea typeface="微软雅黑" pitchFamily="34" charset="-122"/>
            </a:endParaRPr>
          </a:p>
        </p:txBody>
      </p:sp>
      <p:sp>
        <p:nvSpPr>
          <p:cNvPr id="57" name="矩形 15"/>
          <p:cNvSpPr>
            <a:spLocks noChangeArrowheads="1"/>
          </p:cNvSpPr>
          <p:nvPr/>
        </p:nvSpPr>
        <p:spPr bwMode="auto">
          <a:xfrm>
            <a:off x="6316134" y="5090821"/>
            <a:ext cx="1459359" cy="738664"/>
          </a:xfrm>
          <a:prstGeom prst="rect">
            <a:avLst/>
          </a:prstGeom>
          <a:noFill/>
          <a:ln w="9525">
            <a:noFill/>
            <a:miter lim="800000"/>
            <a:headEnd/>
            <a:tailEnd/>
          </a:ln>
        </p:spPr>
        <p:txBody>
          <a:bodyPr wrap="square">
            <a:spAutoFit/>
          </a:bodyPr>
          <a:lstStyle/>
          <a:p>
            <a:r>
              <a:rPr lang="zh-CN" altLang="en-US" sz="1400" dirty="0" smtClean="0">
                <a:latin typeface="微软雅黑" pitchFamily="34" charset="-122"/>
                <a:ea typeface="微软雅黑" pitchFamily="34" charset="-122"/>
              </a:rPr>
              <a:t>为特定页面提高权重，提高或稳定该页面的排名</a:t>
            </a:r>
            <a:endParaRPr lang="zh-CN" altLang="en-US" sz="1400" dirty="0">
              <a:latin typeface="微软雅黑" pitchFamily="34" charset="-122"/>
              <a:ea typeface="微软雅黑" pitchFamily="34" charset="-122"/>
            </a:endParaRPr>
          </a:p>
        </p:txBody>
      </p:sp>
      <p:sp>
        <p:nvSpPr>
          <p:cNvPr id="58" name="矩形 15"/>
          <p:cNvSpPr>
            <a:spLocks noChangeArrowheads="1"/>
          </p:cNvSpPr>
          <p:nvPr/>
        </p:nvSpPr>
        <p:spPr bwMode="auto">
          <a:xfrm>
            <a:off x="8729059" y="5090821"/>
            <a:ext cx="1459359" cy="738664"/>
          </a:xfrm>
          <a:prstGeom prst="rect">
            <a:avLst/>
          </a:prstGeom>
          <a:noFill/>
          <a:ln w="9525">
            <a:noFill/>
            <a:miter lim="800000"/>
            <a:headEnd/>
            <a:tailEnd/>
          </a:ln>
        </p:spPr>
        <p:txBody>
          <a:bodyPr wrap="square">
            <a:spAutoFit/>
          </a:bodyPr>
          <a:lstStyle/>
          <a:p>
            <a:r>
              <a:rPr lang="zh-CN" altLang="en-US" sz="1400" dirty="0" smtClean="0">
                <a:latin typeface="微软雅黑" pitchFamily="34" charset="-122"/>
                <a:ea typeface="微软雅黑" pitchFamily="34" charset="-122"/>
              </a:rPr>
              <a:t>除了提高当前页面相关性，也有更新机制的作用</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1586890215"/>
      </p:ext>
    </p:extLst>
  </p:cSld>
  <p:clrMapOvr>
    <a:masterClrMapping/>
  </p:clrMapOvr>
  <p:transition spd="slow" advTm="0">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59" name="AutoShape 14"/>
          <p:cNvSpPr>
            <a:spLocks noChangeArrowheads="1"/>
          </p:cNvSpPr>
          <p:nvPr/>
        </p:nvSpPr>
        <p:spPr bwMode="auto">
          <a:xfrm>
            <a:off x="8589615" y="1864767"/>
            <a:ext cx="2163763"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60" name="AutoShape 15"/>
          <p:cNvSpPr>
            <a:spLocks noChangeArrowheads="1"/>
          </p:cNvSpPr>
          <p:nvPr/>
        </p:nvSpPr>
        <p:spPr bwMode="auto">
          <a:xfrm>
            <a:off x="8622953"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61" name="Group 18"/>
          <p:cNvGrpSpPr>
            <a:grpSpLocks/>
          </p:cNvGrpSpPr>
          <p:nvPr/>
        </p:nvGrpSpPr>
        <p:grpSpPr bwMode="auto">
          <a:xfrm>
            <a:off x="9334153" y="1556792"/>
            <a:ext cx="641350" cy="641350"/>
            <a:chOff x="4181" y="1381"/>
            <a:chExt cx="404" cy="404"/>
          </a:xfrm>
        </p:grpSpPr>
        <p:sp>
          <p:nvSpPr>
            <p:cNvPr id="62"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63"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64"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65"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66"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67" name="Text Box 24"/>
          <p:cNvSpPr txBox="1">
            <a:spLocks noChangeArrowheads="1"/>
          </p:cNvSpPr>
          <p:nvPr/>
        </p:nvSpPr>
        <p:spPr bwMode="auto">
          <a:xfrm>
            <a:off x="9483378" y="1648867"/>
            <a:ext cx="333375" cy="460375"/>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3</a:t>
            </a:r>
          </a:p>
        </p:txBody>
      </p:sp>
      <p:sp>
        <p:nvSpPr>
          <p:cNvPr id="68" name="AutoShape 14"/>
          <p:cNvSpPr>
            <a:spLocks noChangeArrowheads="1"/>
          </p:cNvSpPr>
          <p:nvPr/>
        </p:nvSpPr>
        <p:spPr bwMode="auto">
          <a:xfrm>
            <a:off x="5417740" y="1864767"/>
            <a:ext cx="2163763"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69" name="AutoShape 15"/>
          <p:cNvSpPr>
            <a:spLocks noChangeArrowheads="1"/>
          </p:cNvSpPr>
          <p:nvPr/>
        </p:nvSpPr>
        <p:spPr bwMode="auto">
          <a:xfrm>
            <a:off x="5451078"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70" name="Group 18"/>
          <p:cNvGrpSpPr>
            <a:grpSpLocks/>
          </p:cNvGrpSpPr>
          <p:nvPr/>
        </p:nvGrpSpPr>
        <p:grpSpPr bwMode="auto">
          <a:xfrm>
            <a:off x="6162278" y="1556792"/>
            <a:ext cx="641350" cy="641350"/>
            <a:chOff x="4181" y="1381"/>
            <a:chExt cx="404" cy="404"/>
          </a:xfrm>
        </p:grpSpPr>
        <p:sp>
          <p:nvSpPr>
            <p:cNvPr id="71"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72"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73"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74"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75"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76" name="Text Box 24"/>
          <p:cNvSpPr txBox="1">
            <a:spLocks noChangeArrowheads="1"/>
          </p:cNvSpPr>
          <p:nvPr/>
        </p:nvSpPr>
        <p:spPr bwMode="auto">
          <a:xfrm>
            <a:off x="6311503" y="1648867"/>
            <a:ext cx="354012" cy="463550"/>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2</a:t>
            </a:r>
          </a:p>
        </p:txBody>
      </p:sp>
      <p:sp>
        <p:nvSpPr>
          <p:cNvPr id="77" name="AutoShape 14"/>
          <p:cNvSpPr>
            <a:spLocks noChangeArrowheads="1"/>
          </p:cNvSpPr>
          <p:nvPr/>
        </p:nvSpPr>
        <p:spPr bwMode="auto">
          <a:xfrm>
            <a:off x="2249389" y="1864767"/>
            <a:ext cx="2163762"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78" name="AutoShape 15"/>
          <p:cNvSpPr>
            <a:spLocks noChangeArrowheads="1"/>
          </p:cNvSpPr>
          <p:nvPr/>
        </p:nvSpPr>
        <p:spPr bwMode="auto">
          <a:xfrm>
            <a:off x="2282726"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79" name="Group 18"/>
          <p:cNvGrpSpPr>
            <a:grpSpLocks/>
          </p:cNvGrpSpPr>
          <p:nvPr/>
        </p:nvGrpSpPr>
        <p:grpSpPr bwMode="auto">
          <a:xfrm>
            <a:off x="2993926" y="1556792"/>
            <a:ext cx="641350" cy="641350"/>
            <a:chOff x="4181" y="1381"/>
            <a:chExt cx="404" cy="404"/>
          </a:xfrm>
        </p:grpSpPr>
        <p:sp>
          <p:nvSpPr>
            <p:cNvPr id="80"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81"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82"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83"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84"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85" name="Text Box 24"/>
          <p:cNvSpPr txBox="1">
            <a:spLocks noChangeArrowheads="1"/>
          </p:cNvSpPr>
          <p:nvPr/>
        </p:nvSpPr>
        <p:spPr bwMode="auto">
          <a:xfrm>
            <a:off x="3143151" y="1648867"/>
            <a:ext cx="354013" cy="463550"/>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1</a:t>
            </a:r>
          </a:p>
        </p:txBody>
      </p:sp>
      <p:sp>
        <p:nvSpPr>
          <p:cNvPr id="86" name="矩形 12"/>
          <p:cNvSpPr>
            <a:spLocks noChangeArrowheads="1"/>
          </p:cNvSpPr>
          <p:nvPr/>
        </p:nvSpPr>
        <p:spPr bwMode="auto">
          <a:xfrm>
            <a:off x="2559385" y="2430095"/>
            <a:ext cx="1607406" cy="2031325"/>
          </a:xfrm>
          <a:prstGeom prst="rect">
            <a:avLst/>
          </a:prstGeom>
          <a:noFill/>
          <a:ln w="9525">
            <a:noFill/>
            <a:miter lim="800000"/>
            <a:headEnd/>
            <a:tailEnd/>
          </a:ln>
        </p:spPr>
        <p:txBody>
          <a:bodyPr wrap="square">
            <a:spAutoFit/>
          </a:bodyPr>
          <a:lstStyle/>
          <a:p>
            <a:r>
              <a:rPr lang="zh-CN" altLang="en-US" b="1" dirty="0" smtClean="0">
                <a:latin typeface="微软雅黑" pitchFamily="34" charset="-122"/>
                <a:ea typeface="微软雅黑" pitchFamily="34" charset="-122"/>
              </a:rPr>
              <a:t>嵌入当前页面的关键词</a:t>
            </a:r>
            <a:r>
              <a:rPr lang="zh-CN" altLang="en-US" dirty="0" smtClean="0">
                <a:latin typeface="微软雅黑" pitchFamily="34" charset="-122"/>
                <a:ea typeface="微软雅黑" pitchFamily="34" charset="-122"/>
              </a:rPr>
              <a:t>，提高关键词密度，但不要堆砌，所有词都出现</a:t>
            </a:r>
            <a:r>
              <a:rPr lang="en-US" altLang="zh-CN" dirty="0" smtClean="0">
                <a:latin typeface="微软雅黑" pitchFamily="34" charset="-122"/>
                <a:ea typeface="微软雅黑" pitchFamily="34" charset="-122"/>
              </a:rPr>
              <a:t>1-2</a:t>
            </a:r>
            <a:r>
              <a:rPr lang="zh-CN" altLang="en-US" dirty="0" smtClean="0">
                <a:latin typeface="微软雅黑" pitchFamily="34" charset="-122"/>
                <a:ea typeface="微软雅黑" pitchFamily="34" charset="-122"/>
              </a:rPr>
              <a:t>次即可，如首页；</a:t>
            </a:r>
            <a:endParaRPr lang="zh-CN" altLang="en-US" dirty="0">
              <a:latin typeface="微软雅黑" pitchFamily="34" charset="-122"/>
              <a:ea typeface="微软雅黑" pitchFamily="34" charset="-122"/>
            </a:endParaRPr>
          </a:p>
        </p:txBody>
      </p:sp>
      <p:sp>
        <p:nvSpPr>
          <p:cNvPr id="87" name="矩形 13"/>
          <p:cNvSpPr>
            <a:spLocks noChangeArrowheads="1"/>
          </p:cNvSpPr>
          <p:nvPr/>
        </p:nvSpPr>
        <p:spPr bwMode="auto">
          <a:xfrm>
            <a:off x="8886667" y="2425155"/>
            <a:ext cx="1606634" cy="2031325"/>
          </a:xfrm>
          <a:prstGeom prst="rect">
            <a:avLst/>
          </a:prstGeom>
          <a:noFill/>
          <a:ln w="9525">
            <a:noFill/>
            <a:miter lim="800000"/>
            <a:headEnd/>
            <a:tailEnd/>
          </a:ln>
        </p:spPr>
        <p:txBody>
          <a:bodyPr wrap="square">
            <a:spAutoFit/>
          </a:bodyPr>
          <a:lstStyle/>
          <a:p>
            <a:r>
              <a:rPr lang="zh-CN" altLang="en-US" b="1" dirty="0" smtClean="0">
                <a:latin typeface="微软雅黑" pitchFamily="34" charset="-122"/>
                <a:ea typeface="微软雅黑" pitchFamily="34" charset="-122"/>
              </a:rPr>
              <a:t>嵌入相关</a:t>
            </a:r>
            <a:r>
              <a:rPr lang="zh-CN" altLang="en-US" b="1" dirty="0">
                <a:latin typeface="微软雅黑" pitchFamily="34" charset="-122"/>
                <a:ea typeface="微软雅黑" pitchFamily="34" charset="-122"/>
              </a:rPr>
              <a:t>词</a:t>
            </a:r>
            <a:r>
              <a:rPr lang="zh-CN" altLang="en-US" dirty="0" smtClean="0">
                <a:latin typeface="微软雅黑" pitchFamily="34" charset="-122"/>
                <a:ea typeface="微软雅黑" pitchFamily="34" charset="-122"/>
              </a:rPr>
              <a:t>，越多越好，不要堆砌，尤其是</a:t>
            </a:r>
            <a:r>
              <a:rPr lang="zh-CN" altLang="en-US" dirty="0">
                <a:latin typeface="微软雅黑" pitchFamily="34" charset="-122"/>
                <a:ea typeface="微软雅黑" pitchFamily="34" charset="-122"/>
              </a:rPr>
              <a:t>首页，提高页面相关性，也</a:t>
            </a:r>
            <a:r>
              <a:rPr lang="zh-CN" altLang="en-US" dirty="0" smtClean="0">
                <a:latin typeface="微软雅黑" pitchFamily="34" charset="-122"/>
                <a:ea typeface="微软雅黑" pitchFamily="34" charset="-122"/>
              </a:rPr>
              <a:t>是变相的提升主词密度；</a:t>
            </a:r>
            <a:endParaRPr lang="zh-CN" altLang="en-US" dirty="0">
              <a:latin typeface="微软雅黑" pitchFamily="34" charset="-122"/>
              <a:ea typeface="微软雅黑" pitchFamily="34" charset="-122"/>
            </a:endParaRPr>
          </a:p>
        </p:txBody>
      </p:sp>
      <p:sp>
        <p:nvSpPr>
          <p:cNvPr id="88" name="矩形 14"/>
          <p:cNvSpPr>
            <a:spLocks noChangeArrowheads="1"/>
          </p:cNvSpPr>
          <p:nvPr/>
        </p:nvSpPr>
        <p:spPr bwMode="auto">
          <a:xfrm>
            <a:off x="5674096" y="2425155"/>
            <a:ext cx="1679873" cy="2031325"/>
          </a:xfrm>
          <a:prstGeom prst="rect">
            <a:avLst/>
          </a:prstGeom>
          <a:noFill/>
          <a:ln w="9525">
            <a:noFill/>
            <a:miter lim="800000"/>
            <a:headEnd/>
            <a:tailEnd/>
          </a:ln>
        </p:spPr>
        <p:txBody>
          <a:bodyPr wrap="square">
            <a:spAutoFit/>
          </a:bodyPr>
          <a:lstStyle/>
          <a:p>
            <a:r>
              <a:rPr lang="zh-CN" altLang="en-US" b="1" dirty="0" smtClean="0">
                <a:latin typeface="微软雅黑" pitchFamily="34" charset="-122"/>
                <a:ea typeface="微软雅黑" pitchFamily="34" charset="-122"/>
              </a:rPr>
              <a:t>嵌入长尾词或长尾词根</a:t>
            </a:r>
            <a:r>
              <a:rPr lang="zh-CN" altLang="en-US" dirty="0" smtClean="0">
                <a:latin typeface="微软雅黑" pitchFamily="34" charset="-122"/>
                <a:ea typeface="微软雅黑" pitchFamily="34" charset="-122"/>
              </a:rPr>
              <a:t>，如工业类的厂家、价格等，可增加当前页面关键词的数量，如产品；</a:t>
            </a:r>
            <a:endParaRPr lang="zh-CN" altLang="en-US" dirty="0">
              <a:latin typeface="微软雅黑" pitchFamily="34" charset="-122"/>
              <a:ea typeface="微软雅黑" pitchFamily="34" charset="-122"/>
            </a:endParaRPr>
          </a:p>
        </p:txBody>
      </p:sp>
      <p:sp>
        <p:nvSpPr>
          <p:cNvPr id="89" name="矩形 88"/>
          <p:cNvSpPr/>
          <p:nvPr/>
        </p:nvSpPr>
        <p:spPr>
          <a:xfrm>
            <a:off x="1214437" y="5092874"/>
            <a:ext cx="10111481"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zh-CN" altLang="en-US" dirty="0" smtClean="0"/>
              <a:t>文本块是企业站中很重要的一部分，通常首页表现为公司简介，产品栏目页或专题页也很重要，很多人都忽略掉了，产品栏目页做个产品说明，布上产品的地区、长尾词，可提升产品词的排名数量；</a:t>
            </a:r>
            <a:endParaRPr lang="zh-CN" altLang="en-US" dirty="0"/>
          </a:p>
        </p:txBody>
      </p:sp>
    </p:spTree>
    <p:extLst>
      <p:ext uri="{BB962C8B-B14F-4D97-AF65-F5344CB8AC3E}">
        <p14:creationId xmlns:p14="http://schemas.microsoft.com/office/powerpoint/2010/main" val="659183351"/>
      </p:ext>
    </p:extLst>
  </p:cSld>
  <p:clrMapOvr>
    <a:masterClrMapping/>
  </p:clrMapOvr>
  <p:transition spd="slow" advTm="0">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34" name="AutoShape 14"/>
          <p:cNvSpPr>
            <a:spLocks noChangeArrowheads="1"/>
          </p:cNvSpPr>
          <p:nvPr/>
        </p:nvSpPr>
        <p:spPr bwMode="auto">
          <a:xfrm>
            <a:off x="7505972" y="1864767"/>
            <a:ext cx="2163763"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35" name="AutoShape 15"/>
          <p:cNvSpPr>
            <a:spLocks noChangeArrowheads="1"/>
          </p:cNvSpPr>
          <p:nvPr/>
        </p:nvSpPr>
        <p:spPr bwMode="auto">
          <a:xfrm>
            <a:off x="7539310"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36" name="Group 18"/>
          <p:cNvGrpSpPr>
            <a:grpSpLocks/>
          </p:cNvGrpSpPr>
          <p:nvPr/>
        </p:nvGrpSpPr>
        <p:grpSpPr bwMode="auto">
          <a:xfrm>
            <a:off x="8250510" y="1556792"/>
            <a:ext cx="641350" cy="641350"/>
            <a:chOff x="4181" y="1381"/>
            <a:chExt cx="404" cy="404"/>
          </a:xfrm>
        </p:grpSpPr>
        <p:sp>
          <p:nvSpPr>
            <p:cNvPr id="37"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38"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39"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40"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41"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42" name="Text Box 24"/>
          <p:cNvSpPr txBox="1">
            <a:spLocks noChangeArrowheads="1"/>
          </p:cNvSpPr>
          <p:nvPr/>
        </p:nvSpPr>
        <p:spPr bwMode="auto">
          <a:xfrm>
            <a:off x="8399735" y="1648867"/>
            <a:ext cx="333375" cy="460375"/>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3</a:t>
            </a:r>
          </a:p>
        </p:txBody>
      </p:sp>
      <p:sp>
        <p:nvSpPr>
          <p:cNvPr id="43" name="AutoShape 14"/>
          <p:cNvSpPr>
            <a:spLocks noChangeArrowheads="1"/>
          </p:cNvSpPr>
          <p:nvPr/>
        </p:nvSpPr>
        <p:spPr bwMode="auto">
          <a:xfrm>
            <a:off x="4377084" y="1864767"/>
            <a:ext cx="2163763"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44" name="AutoShape 15"/>
          <p:cNvSpPr>
            <a:spLocks noChangeArrowheads="1"/>
          </p:cNvSpPr>
          <p:nvPr/>
        </p:nvSpPr>
        <p:spPr bwMode="auto">
          <a:xfrm>
            <a:off x="4410422"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45" name="Group 18"/>
          <p:cNvGrpSpPr>
            <a:grpSpLocks/>
          </p:cNvGrpSpPr>
          <p:nvPr/>
        </p:nvGrpSpPr>
        <p:grpSpPr bwMode="auto">
          <a:xfrm>
            <a:off x="5121622" y="1556792"/>
            <a:ext cx="641350" cy="641350"/>
            <a:chOff x="4181" y="1381"/>
            <a:chExt cx="404" cy="404"/>
          </a:xfrm>
        </p:grpSpPr>
        <p:sp>
          <p:nvSpPr>
            <p:cNvPr id="46"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47"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48"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49"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50"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51" name="Text Box 24"/>
          <p:cNvSpPr txBox="1">
            <a:spLocks noChangeArrowheads="1"/>
          </p:cNvSpPr>
          <p:nvPr/>
        </p:nvSpPr>
        <p:spPr bwMode="auto">
          <a:xfrm>
            <a:off x="5270847" y="1648867"/>
            <a:ext cx="354012" cy="463550"/>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2</a:t>
            </a:r>
          </a:p>
        </p:txBody>
      </p:sp>
      <p:sp>
        <p:nvSpPr>
          <p:cNvPr id="52" name="AutoShape 14"/>
          <p:cNvSpPr>
            <a:spLocks noChangeArrowheads="1"/>
          </p:cNvSpPr>
          <p:nvPr/>
        </p:nvSpPr>
        <p:spPr bwMode="auto">
          <a:xfrm>
            <a:off x="1214438" y="1864767"/>
            <a:ext cx="2163762" cy="2857500"/>
          </a:xfrm>
          <a:prstGeom prst="roundRect">
            <a:avLst>
              <a:gd name="adj" fmla="val 17509"/>
            </a:avLst>
          </a:prstGeom>
          <a:solidFill>
            <a:srgbClr val="183A67"/>
          </a:solidFill>
          <a:ln w="9525">
            <a:noFill/>
            <a:round/>
            <a:headEnd/>
            <a:tailEnd/>
          </a:ln>
          <a:effectLst>
            <a:outerShdw dist="17819" dir="2700000" algn="ctr" rotWithShape="0">
              <a:srgbClr val="000000">
                <a:alpha val="50027"/>
              </a:srgbClr>
            </a:outerShdw>
          </a:effectLst>
        </p:spPr>
        <p:txBody>
          <a:bodyPr wrap="none" anchor="ctr"/>
          <a:lstStyle/>
          <a:p>
            <a:pPr>
              <a:defRPr/>
            </a:pPr>
            <a:endParaRPr lang="zh-CN" altLang="en-US">
              <a:latin typeface="Arial" charset="0"/>
              <a:ea typeface="+mn-ea"/>
            </a:endParaRPr>
          </a:p>
        </p:txBody>
      </p:sp>
      <p:sp>
        <p:nvSpPr>
          <p:cNvPr id="53" name="AutoShape 15"/>
          <p:cNvSpPr>
            <a:spLocks noChangeArrowheads="1"/>
          </p:cNvSpPr>
          <p:nvPr/>
        </p:nvSpPr>
        <p:spPr bwMode="auto">
          <a:xfrm>
            <a:off x="1247775" y="1872705"/>
            <a:ext cx="2098675" cy="2803525"/>
          </a:xfrm>
          <a:prstGeom prst="roundRect">
            <a:avLst>
              <a:gd name="adj" fmla="val 16667"/>
            </a:avLst>
          </a:prstGeom>
          <a:solidFill>
            <a:srgbClr val="BCB8B7"/>
          </a:solidFill>
          <a:ln w="9525">
            <a:noFill/>
            <a:round/>
            <a:headEnd/>
            <a:tailEnd/>
          </a:ln>
        </p:spPr>
        <p:txBody>
          <a:bodyPr wrap="none" anchor="ctr"/>
          <a:lstStyle/>
          <a:p>
            <a:endParaRPr lang="zh-CN" altLang="en-US"/>
          </a:p>
        </p:txBody>
      </p:sp>
      <p:grpSp>
        <p:nvGrpSpPr>
          <p:cNvPr id="54" name="Group 18"/>
          <p:cNvGrpSpPr>
            <a:grpSpLocks/>
          </p:cNvGrpSpPr>
          <p:nvPr/>
        </p:nvGrpSpPr>
        <p:grpSpPr bwMode="auto">
          <a:xfrm>
            <a:off x="1958975" y="1556792"/>
            <a:ext cx="641350" cy="641350"/>
            <a:chOff x="4181" y="1381"/>
            <a:chExt cx="404" cy="404"/>
          </a:xfrm>
        </p:grpSpPr>
        <p:sp>
          <p:nvSpPr>
            <p:cNvPr id="55" name="Oval 19"/>
            <p:cNvSpPr>
              <a:spLocks noChangeArrowheads="1"/>
            </p:cNvSpPr>
            <p:nvPr/>
          </p:nvSpPr>
          <p:spPr bwMode="auto">
            <a:xfrm>
              <a:off x="4181" y="1381"/>
              <a:ext cx="405" cy="405"/>
            </a:xfrm>
            <a:prstGeom prst="ellipse">
              <a:avLst/>
            </a:prstGeom>
            <a:solidFill>
              <a:srgbClr val="333333"/>
            </a:solidFill>
            <a:ln w="9525">
              <a:noFill/>
              <a:round/>
              <a:headEnd/>
              <a:tailEnd/>
            </a:ln>
          </p:spPr>
          <p:txBody>
            <a:bodyPr wrap="none" anchor="ctr"/>
            <a:lstStyle/>
            <a:p>
              <a:endParaRPr lang="zh-CN" altLang="en-US"/>
            </a:p>
          </p:txBody>
        </p:sp>
        <p:sp>
          <p:nvSpPr>
            <p:cNvPr id="56" name="Oval 20"/>
            <p:cNvSpPr>
              <a:spLocks noChangeArrowheads="1"/>
            </p:cNvSpPr>
            <p:nvPr/>
          </p:nvSpPr>
          <p:spPr bwMode="auto">
            <a:xfrm>
              <a:off x="4185" y="1384"/>
              <a:ext cx="392" cy="392"/>
            </a:xfrm>
            <a:prstGeom prst="ellipse">
              <a:avLst/>
            </a:prstGeom>
            <a:gradFill rotWithShape="0">
              <a:gsLst>
                <a:gs pos="0">
                  <a:srgbClr val="626768"/>
                </a:gs>
                <a:gs pos="100000">
                  <a:srgbClr val="D6E1E2"/>
                </a:gs>
              </a:gsLst>
              <a:lin ang="5400000" scaled="1"/>
            </a:gradFill>
            <a:ln w="9525">
              <a:noFill/>
              <a:round/>
              <a:headEnd/>
              <a:tailEnd/>
            </a:ln>
          </p:spPr>
          <p:txBody>
            <a:bodyPr wrap="none" anchor="ctr"/>
            <a:lstStyle/>
            <a:p>
              <a:endParaRPr lang="zh-CN" altLang="en-US"/>
            </a:p>
          </p:txBody>
        </p:sp>
        <p:sp>
          <p:nvSpPr>
            <p:cNvPr id="57" name="Oval 21"/>
            <p:cNvSpPr>
              <a:spLocks noChangeArrowheads="1"/>
            </p:cNvSpPr>
            <p:nvPr/>
          </p:nvSpPr>
          <p:spPr bwMode="auto">
            <a:xfrm>
              <a:off x="4190" y="1386"/>
              <a:ext cx="383" cy="383"/>
            </a:xfrm>
            <a:prstGeom prst="ellipse">
              <a:avLst/>
            </a:prstGeom>
            <a:gradFill rotWithShape="0">
              <a:gsLst>
                <a:gs pos="0">
                  <a:srgbClr val="D6E1E2"/>
                </a:gs>
                <a:gs pos="100000">
                  <a:srgbClr val="EFF3F3"/>
                </a:gs>
              </a:gsLst>
              <a:lin ang="5400000" scaled="1"/>
            </a:gradFill>
            <a:ln w="9525">
              <a:noFill/>
              <a:round/>
              <a:headEnd/>
              <a:tailEnd/>
            </a:ln>
          </p:spPr>
          <p:txBody>
            <a:bodyPr wrap="none" anchor="ctr"/>
            <a:lstStyle/>
            <a:p>
              <a:endParaRPr lang="zh-CN" altLang="en-US"/>
            </a:p>
          </p:txBody>
        </p:sp>
        <p:sp>
          <p:nvSpPr>
            <p:cNvPr id="58" name="Oval 22"/>
            <p:cNvSpPr>
              <a:spLocks noChangeArrowheads="1"/>
            </p:cNvSpPr>
            <p:nvPr/>
          </p:nvSpPr>
          <p:spPr bwMode="auto">
            <a:xfrm>
              <a:off x="4194" y="1390"/>
              <a:ext cx="364" cy="357"/>
            </a:xfrm>
            <a:prstGeom prst="ellipse">
              <a:avLst/>
            </a:prstGeom>
            <a:gradFill rotWithShape="0">
              <a:gsLst>
                <a:gs pos="0">
                  <a:srgbClr val="A8B1B2"/>
                </a:gs>
                <a:gs pos="100000">
                  <a:srgbClr val="D6E1E2">
                    <a:alpha val="48000"/>
                  </a:srgbClr>
                </a:gs>
              </a:gsLst>
              <a:lin ang="5400000" scaled="1"/>
            </a:gradFill>
            <a:ln w="9525">
              <a:noFill/>
              <a:round/>
              <a:headEnd/>
              <a:tailEnd/>
            </a:ln>
          </p:spPr>
          <p:txBody>
            <a:bodyPr wrap="none" anchor="ctr"/>
            <a:lstStyle/>
            <a:p>
              <a:endParaRPr lang="zh-CN" altLang="en-US"/>
            </a:p>
          </p:txBody>
        </p:sp>
        <p:sp>
          <p:nvSpPr>
            <p:cNvPr id="90" name="Oval 23"/>
            <p:cNvSpPr>
              <a:spLocks noChangeArrowheads="1"/>
            </p:cNvSpPr>
            <p:nvPr/>
          </p:nvSpPr>
          <p:spPr bwMode="auto">
            <a:xfrm>
              <a:off x="4215" y="1400"/>
              <a:ext cx="323" cy="290"/>
            </a:xfrm>
            <a:prstGeom prst="ellipse">
              <a:avLst/>
            </a:prstGeom>
            <a:gradFill rotWithShape="0">
              <a:gsLst>
                <a:gs pos="0">
                  <a:srgbClr val="FEFEFE"/>
                </a:gs>
                <a:gs pos="100000">
                  <a:srgbClr val="D6E1E2">
                    <a:alpha val="37999"/>
                  </a:srgbClr>
                </a:gs>
              </a:gsLst>
              <a:lin ang="5400000" scaled="1"/>
            </a:gradFill>
            <a:ln w="9525">
              <a:noFill/>
              <a:round/>
              <a:headEnd/>
              <a:tailEnd/>
            </a:ln>
          </p:spPr>
          <p:txBody>
            <a:bodyPr wrap="none" anchor="ctr"/>
            <a:lstStyle/>
            <a:p>
              <a:endParaRPr lang="zh-CN" altLang="en-US"/>
            </a:p>
          </p:txBody>
        </p:sp>
      </p:grpSp>
      <p:sp>
        <p:nvSpPr>
          <p:cNvPr id="91" name="Text Box 24"/>
          <p:cNvSpPr txBox="1">
            <a:spLocks noChangeArrowheads="1"/>
          </p:cNvSpPr>
          <p:nvPr/>
        </p:nvSpPr>
        <p:spPr bwMode="auto">
          <a:xfrm>
            <a:off x="2108200" y="1648867"/>
            <a:ext cx="354013" cy="463550"/>
          </a:xfrm>
          <a:prstGeom prst="rect">
            <a:avLst/>
          </a:prstGeom>
          <a:noFill/>
          <a:ln w="9525">
            <a:noFill/>
            <a:round/>
            <a:headEnd/>
            <a:tailEnd/>
          </a:ln>
        </p:spPr>
        <p:txBody>
          <a:bodyPr wrap="none" lIns="90000" tIns="46800" rIns="90000" bIns="46800">
            <a:spAutoFit/>
          </a:bodyPr>
          <a:lstStyle/>
          <a:p>
            <a:pPr algn="ctr" eaLnBrk="0" hangingPunct="0">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zh-CN" sz="2400">
                <a:solidFill>
                  <a:srgbClr val="000000"/>
                </a:solidFill>
              </a:rPr>
              <a:t>1</a:t>
            </a:r>
          </a:p>
        </p:txBody>
      </p:sp>
      <p:sp>
        <p:nvSpPr>
          <p:cNvPr id="92" name="矩形 12"/>
          <p:cNvSpPr>
            <a:spLocks noChangeArrowheads="1"/>
          </p:cNvSpPr>
          <p:nvPr/>
        </p:nvSpPr>
        <p:spPr bwMode="auto">
          <a:xfrm>
            <a:off x="1524434" y="2430095"/>
            <a:ext cx="1607406" cy="2031325"/>
          </a:xfrm>
          <a:prstGeom prst="rect">
            <a:avLst/>
          </a:prstGeom>
          <a:noFill/>
          <a:ln w="9525">
            <a:noFill/>
            <a:miter lim="800000"/>
            <a:headEnd/>
            <a:tailEnd/>
          </a:ln>
        </p:spPr>
        <p:txBody>
          <a:bodyPr wrap="square">
            <a:spAutoFit/>
          </a:bodyPr>
          <a:lstStyle/>
          <a:p>
            <a:r>
              <a:rPr lang="zh-CN" altLang="en-US" b="1" dirty="0" smtClean="0">
                <a:latin typeface="微软雅黑" pitchFamily="34" charset="-122"/>
                <a:ea typeface="微软雅黑" pitchFamily="34" charset="-122"/>
              </a:rPr>
              <a:t>产品分类</a:t>
            </a:r>
            <a:r>
              <a:rPr lang="zh-CN" altLang="en-US" dirty="0" smtClean="0">
                <a:latin typeface="微软雅黑" pitchFamily="34" charset="-122"/>
                <a:ea typeface="微软雅黑" pitchFamily="34" charset="-122"/>
              </a:rPr>
              <a:t>，尽量以网站主词或主词相关词为分类，或是一类产品一个分类，以做好关键词布局；</a:t>
            </a:r>
            <a:endParaRPr lang="zh-CN" altLang="en-US" dirty="0">
              <a:latin typeface="微软雅黑" pitchFamily="34" charset="-122"/>
              <a:ea typeface="微软雅黑" pitchFamily="34" charset="-122"/>
            </a:endParaRPr>
          </a:p>
        </p:txBody>
      </p:sp>
      <p:sp>
        <p:nvSpPr>
          <p:cNvPr id="93" name="矩形 13"/>
          <p:cNvSpPr>
            <a:spLocks noChangeArrowheads="1"/>
          </p:cNvSpPr>
          <p:nvPr/>
        </p:nvSpPr>
        <p:spPr bwMode="auto">
          <a:xfrm>
            <a:off x="7803024" y="2425155"/>
            <a:ext cx="1606634" cy="2031325"/>
          </a:xfrm>
          <a:prstGeom prst="rect">
            <a:avLst/>
          </a:prstGeom>
          <a:noFill/>
          <a:ln w="9525">
            <a:noFill/>
            <a:miter lim="800000"/>
            <a:headEnd/>
            <a:tailEnd/>
          </a:ln>
        </p:spPr>
        <p:txBody>
          <a:bodyPr wrap="square">
            <a:spAutoFit/>
          </a:bodyPr>
          <a:lstStyle/>
          <a:p>
            <a:r>
              <a:rPr lang="zh-CN" altLang="en-US" b="1" dirty="0">
                <a:latin typeface="微软雅黑" pitchFamily="34" charset="-122"/>
                <a:ea typeface="微软雅黑" pitchFamily="34" charset="-122"/>
              </a:rPr>
              <a:t>新闻更新</a:t>
            </a:r>
            <a:r>
              <a:rPr lang="zh-CN" altLang="en-US" dirty="0" smtClean="0">
                <a:latin typeface="微软雅黑" pitchFamily="34" charset="-122"/>
                <a:ea typeface="微软雅黑" pitchFamily="34" charset="-122"/>
              </a:rPr>
              <a:t>，确保网站的活跃性，高质量的新闻能提升网站权重，低质量的也能让网站进入沙盒；</a:t>
            </a:r>
            <a:endParaRPr lang="zh-CN" altLang="en-US" dirty="0">
              <a:latin typeface="微软雅黑" pitchFamily="34" charset="-122"/>
              <a:ea typeface="微软雅黑" pitchFamily="34" charset="-122"/>
            </a:endParaRPr>
          </a:p>
        </p:txBody>
      </p:sp>
      <p:sp>
        <p:nvSpPr>
          <p:cNvPr id="94" name="矩形 14"/>
          <p:cNvSpPr>
            <a:spLocks noChangeArrowheads="1"/>
          </p:cNvSpPr>
          <p:nvPr/>
        </p:nvSpPr>
        <p:spPr bwMode="auto">
          <a:xfrm>
            <a:off x="4633440" y="2425155"/>
            <a:ext cx="1679873" cy="2031325"/>
          </a:xfrm>
          <a:prstGeom prst="rect">
            <a:avLst/>
          </a:prstGeom>
          <a:noFill/>
          <a:ln w="9525">
            <a:noFill/>
            <a:miter lim="800000"/>
            <a:headEnd/>
            <a:tailEnd/>
          </a:ln>
        </p:spPr>
        <p:txBody>
          <a:bodyPr wrap="square">
            <a:spAutoFit/>
          </a:bodyPr>
          <a:lstStyle/>
          <a:p>
            <a:r>
              <a:rPr lang="zh-CN" altLang="en-US" b="1" dirty="0" smtClean="0">
                <a:latin typeface="微软雅黑" pitchFamily="34" charset="-122"/>
                <a:ea typeface="微软雅黑" pitchFamily="34" charset="-122"/>
              </a:rPr>
              <a:t>产品</a:t>
            </a:r>
            <a:r>
              <a:rPr lang="zh-CN" altLang="en-US" b="1" dirty="0">
                <a:latin typeface="微软雅黑" pitchFamily="34" charset="-122"/>
                <a:ea typeface="微软雅黑" pitchFamily="34" charset="-122"/>
              </a:rPr>
              <a:t>详情</a:t>
            </a:r>
            <a:r>
              <a:rPr lang="zh-CN" altLang="en-US" dirty="0" smtClean="0">
                <a:latin typeface="微软雅黑" pitchFamily="34" charset="-122"/>
                <a:ea typeface="微软雅黑" pitchFamily="34" charset="-122"/>
              </a:rPr>
              <a:t>，主要的产品链接固定在首页，可以产品长尾词为产品名，不要是单纯的型号或数字；</a:t>
            </a:r>
            <a:endParaRPr lang="zh-CN" altLang="en-US" dirty="0">
              <a:latin typeface="微软雅黑" pitchFamily="34" charset="-122"/>
              <a:ea typeface="微软雅黑" pitchFamily="34" charset="-122"/>
            </a:endParaRPr>
          </a:p>
        </p:txBody>
      </p:sp>
      <p:sp>
        <p:nvSpPr>
          <p:cNvPr id="95" name="矩形 94"/>
          <p:cNvSpPr/>
          <p:nvPr/>
        </p:nvSpPr>
        <p:spPr>
          <a:xfrm>
            <a:off x="1214437" y="5092874"/>
            <a:ext cx="10111481"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zh-CN" altLang="en-US" dirty="0" smtClean="0"/>
              <a:t>企业站的首页，除了公司简介，上面三个版块也必不可少，在操作时注意用户体验，不要为了</a:t>
            </a:r>
            <a:r>
              <a:rPr lang="en-US" altLang="zh-CN" dirty="0" err="1" smtClean="0"/>
              <a:t>seo</a:t>
            </a:r>
            <a:r>
              <a:rPr lang="zh-CN" altLang="en-US" dirty="0" smtClean="0"/>
              <a:t>而去刻意的堆砌关键词，也不能很随意，一是做好布词，二是权重导向，首页要放最重要的内容！</a:t>
            </a:r>
            <a:endParaRPr lang="zh-CN" altLang="en-US" dirty="0"/>
          </a:p>
        </p:txBody>
      </p:sp>
    </p:spTree>
    <p:extLst>
      <p:ext uri="{BB962C8B-B14F-4D97-AF65-F5344CB8AC3E}">
        <p14:creationId xmlns:p14="http://schemas.microsoft.com/office/powerpoint/2010/main" val="735803959"/>
      </p:ext>
    </p:extLst>
  </p:cSld>
  <p:clrMapOvr>
    <a:masterClrMapping/>
  </p:clrMapOvr>
  <p:transition spd="slow" advTm="0">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grpSp>
        <p:nvGrpSpPr>
          <p:cNvPr id="105" name="Group 3"/>
          <p:cNvGrpSpPr>
            <a:grpSpLocks/>
          </p:cNvGrpSpPr>
          <p:nvPr/>
        </p:nvGrpSpPr>
        <p:grpSpPr bwMode="auto">
          <a:xfrm>
            <a:off x="1171575" y="1439515"/>
            <a:ext cx="6615113" cy="4149725"/>
            <a:chOff x="596" y="1"/>
            <a:chExt cx="4167" cy="2614"/>
          </a:xfrm>
        </p:grpSpPr>
        <p:sp>
          <p:nvSpPr>
            <p:cNvPr id="106" name="Freeform 619"/>
            <p:cNvSpPr>
              <a:spLocks/>
            </p:cNvSpPr>
            <p:nvPr/>
          </p:nvSpPr>
          <p:spPr bwMode="auto">
            <a:xfrm>
              <a:off x="3941" y="406"/>
              <a:ext cx="822" cy="1033"/>
            </a:xfrm>
            <a:custGeom>
              <a:avLst/>
              <a:gdLst/>
              <a:ahLst/>
              <a:cxnLst>
                <a:cxn ang="0">
                  <a:pos x="334" y="352"/>
                </a:cxn>
                <a:cxn ang="0">
                  <a:pos x="0" y="463"/>
                </a:cxn>
                <a:cxn ang="0">
                  <a:pos x="18" y="483"/>
                </a:cxn>
                <a:cxn ang="0">
                  <a:pos x="35" y="505"/>
                </a:cxn>
                <a:cxn ang="0">
                  <a:pos x="51" y="527"/>
                </a:cxn>
                <a:cxn ang="0">
                  <a:pos x="67" y="550"/>
                </a:cxn>
                <a:cxn ang="0">
                  <a:pos x="81" y="574"/>
                </a:cxn>
                <a:cxn ang="0">
                  <a:pos x="95" y="597"/>
                </a:cxn>
                <a:cxn ang="0">
                  <a:pos x="107" y="623"/>
                </a:cxn>
                <a:cxn ang="0">
                  <a:pos x="118" y="648"/>
                </a:cxn>
                <a:cxn ang="0">
                  <a:pos x="128" y="674"/>
                </a:cxn>
                <a:cxn ang="0">
                  <a:pos x="138" y="701"/>
                </a:cxn>
                <a:cxn ang="0">
                  <a:pos x="146" y="728"/>
                </a:cxn>
                <a:cxn ang="0">
                  <a:pos x="152" y="754"/>
                </a:cxn>
                <a:cxn ang="0">
                  <a:pos x="159" y="782"/>
                </a:cxn>
                <a:cxn ang="0">
                  <a:pos x="162" y="811"/>
                </a:cxn>
                <a:cxn ang="0">
                  <a:pos x="166" y="840"/>
                </a:cxn>
                <a:cxn ang="0">
                  <a:pos x="169" y="869"/>
                </a:cxn>
                <a:cxn ang="0">
                  <a:pos x="496" y="1033"/>
                </a:cxn>
                <a:cxn ang="0">
                  <a:pos x="810" y="876"/>
                </a:cxn>
                <a:cxn ang="0">
                  <a:pos x="822" y="869"/>
                </a:cxn>
                <a:cxn ang="0">
                  <a:pos x="819" y="807"/>
                </a:cxn>
                <a:cxn ang="0">
                  <a:pos x="813" y="745"/>
                </a:cxn>
                <a:cxn ang="0">
                  <a:pos x="805" y="684"/>
                </a:cxn>
                <a:cxn ang="0">
                  <a:pos x="793" y="624"/>
                </a:cxn>
                <a:cxn ang="0">
                  <a:pos x="779" y="565"/>
                </a:cxn>
                <a:cxn ang="0">
                  <a:pos x="762" y="506"/>
                </a:cxn>
                <a:cxn ang="0">
                  <a:pos x="743" y="450"/>
                </a:cxn>
                <a:cxn ang="0">
                  <a:pos x="721" y="394"/>
                </a:cxn>
                <a:cxn ang="0">
                  <a:pos x="697" y="340"/>
                </a:cxn>
                <a:cxn ang="0">
                  <a:pos x="670" y="287"/>
                </a:cxn>
                <a:cxn ang="0">
                  <a:pos x="640" y="235"/>
                </a:cxn>
                <a:cxn ang="0">
                  <a:pos x="609" y="186"/>
                </a:cxn>
                <a:cxn ang="0">
                  <a:pos x="575" y="137"/>
                </a:cxn>
                <a:cxn ang="0">
                  <a:pos x="540" y="90"/>
                </a:cxn>
                <a:cxn ang="0">
                  <a:pos x="502" y="44"/>
                </a:cxn>
                <a:cxn ang="0">
                  <a:pos x="463" y="0"/>
                </a:cxn>
                <a:cxn ang="0">
                  <a:pos x="352" y="333"/>
                </a:cxn>
                <a:cxn ang="0">
                  <a:pos x="334" y="352"/>
                </a:cxn>
              </a:cxnLst>
              <a:rect l="0" t="0" r="r" b="b"/>
              <a:pathLst>
                <a:path w="822" h="1033">
                  <a:moveTo>
                    <a:pt x="334" y="352"/>
                  </a:moveTo>
                  <a:lnTo>
                    <a:pt x="0" y="463"/>
                  </a:lnTo>
                  <a:lnTo>
                    <a:pt x="18" y="483"/>
                  </a:lnTo>
                  <a:lnTo>
                    <a:pt x="35" y="505"/>
                  </a:lnTo>
                  <a:lnTo>
                    <a:pt x="51" y="527"/>
                  </a:lnTo>
                  <a:lnTo>
                    <a:pt x="67" y="550"/>
                  </a:lnTo>
                  <a:lnTo>
                    <a:pt x="81" y="574"/>
                  </a:lnTo>
                  <a:lnTo>
                    <a:pt x="95" y="597"/>
                  </a:lnTo>
                  <a:lnTo>
                    <a:pt x="107" y="623"/>
                  </a:lnTo>
                  <a:lnTo>
                    <a:pt x="118" y="648"/>
                  </a:lnTo>
                  <a:lnTo>
                    <a:pt x="128" y="674"/>
                  </a:lnTo>
                  <a:lnTo>
                    <a:pt x="138" y="701"/>
                  </a:lnTo>
                  <a:lnTo>
                    <a:pt x="146" y="728"/>
                  </a:lnTo>
                  <a:lnTo>
                    <a:pt x="152" y="754"/>
                  </a:lnTo>
                  <a:lnTo>
                    <a:pt x="159" y="782"/>
                  </a:lnTo>
                  <a:lnTo>
                    <a:pt x="162" y="811"/>
                  </a:lnTo>
                  <a:lnTo>
                    <a:pt x="166" y="840"/>
                  </a:lnTo>
                  <a:lnTo>
                    <a:pt x="169" y="869"/>
                  </a:lnTo>
                  <a:lnTo>
                    <a:pt x="496" y="1033"/>
                  </a:lnTo>
                  <a:lnTo>
                    <a:pt x="810" y="876"/>
                  </a:lnTo>
                  <a:lnTo>
                    <a:pt x="822" y="869"/>
                  </a:lnTo>
                  <a:lnTo>
                    <a:pt x="819" y="807"/>
                  </a:lnTo>
                  <a:lnTo>
                    <a:pt x="813" y="745"/>
                  </a:lnTo>
                  <a:lnTo>
                    <a:pt x="805" y="684"/>
                  </a:lnTo>
                  <a:lnTo>
                    <a:pt x="793" y="624"/>
                  </a:lnTo>
                  <a:lnTo>
                    <a:pt x="779" y="565"/>
                  </a:lnTo>
                  <a:lnTo>
                    <a:pt x="762" y="506"/>
                  </a:lnTo>
                  <a:lnTo>
                    <a:pt x="743" y="450"/>
                  </a:lnTo>
                  <a:lnTo>
                    <a:pt x="721" y="394"/>
                  </a:lnTo>
                  <a:lnTo>
                    <a:pt x="697" y="340"/>
                  </a:lnTo>
                  <a:lnTo>
                    <a:pt x="670" y="287"/>
                  </a:lnTo>
                  <a:lnTo>
                    <a:pt x="640" y="235"/>
                  </a:lnTo>
                  <a:lnTo>
                    <a:pt x="609" y="186"/>
                  </a:lnTo>
                  <a:lnTo>
                    <a:pt x="575" y="137"/>
                  </a:lnTo>
                  <a:lnTo>
                    <a:pt x="540" y="90"/>
                  </a:lnTo>
                  <a:lnTo>
                    <a:pt x="502" y="44"/>
                  </a:lnTo>
                  <a:lnTo>
                    <a:pt x="463" y="0"/>
                  </a:lnTo>
                  <a:lnTo>
                    <a:pt x="352" y="333"/>
                  </a:lnTo>
                  <a:lnTo>
                    <a:pt x="334" y="352"/>
                  </a:lnTo>
                  <a:close/>
                </a:path>
              </a:pathLst>
            </a:custGeom>
            <a:solidFill>
              <a:srgbClr val="183A6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07" name="Freeform 620"/>
            <p:cNvSpPr>
              <a:spLocks/>
            </p:cNvSpPr>
            <p:nvPr/>
          </p:nvSpPr>
          <p:spPr bwMode="auto">
            <a:xfrm>
              <a:off x="596" y="1792"/>
              <a:ext cx="1033" cy="823"/>
            </a:xfrm>
            <a:custGeom>
              <a:avLst/>
              <a:gdLst>
                <a:gd name="T0" fmla="*/ 332 w 1033"/>
                <a:gd name="T1" fmla="*/ 351 h 823"/>
                <a:gd name="T2" fmla="*/ 0 w 1033"/>
                <a:gd name="T3" fmla="*/ 463 h 823"/>
                <a:gd name="T4" fmla="*/ 43 w 1033"/>
                <a:gd name="T5" fmla="*/ 502 h 823"/>
                <a:gd name="T6" fmla="*/ 89 w 1033"/>
                <a:gd name="T7" fmla="*/ 539 h 823"/>
                <a:gd name="T8" fmla="*/ 135 w 1033"/>
                <a:gd name="T9" fmla="*/ 575 h 823"/>
                <a:gd name="T10" fmla="*/ 184 w 1033"/>
                <a:gd name="T11" fmla="*/ 610 h 823"/>
                <a:gd name="T12" fmla="*/ 235 w 1033"/>
                <a:gd name="T13" fmla="*/ 640 h 823"/>
                <a:gd name="T14" fmla="*/ 286 w 1033"/>
                <a:gd name="T15" fmla="*/ 670 h 823"/>
                <a:gd name="T16" fmla="*/ 339 w 1033"/>
                <a:gd name="T17" fmla="*/ 696 h 823"/>
                <a:gd name="T18" fmla="*/ 394 w 1033"/>
                <a:gd name="T19" fmla="*/ 721 h 823"/>
                <a:gd name="T20" fmla="*/ 450 w 1033"/>
                <a:gd name="T21" fmla="*/ 742 h 823"/>
                <a:gd name="T22" fmla="*/ 506 w 1033"/>
                <a:gd name="T23" fmla="*/ 762 h 823"/>
                <a:gd name="T24" fmla="*/ 564 w 1033"/>
                <a:gd name="T25" fmla="*/ 780 h 823"/>
                <a:gd name="T26" fmla="*/ 624 w 1033"/>
                <a:gd name="T27" fmla="*/ 794 h 823"/>
                <a:gd name="T28" fmla="*/ 684 w 1033"/>
                <a:gd name="T29" fmla="*/ 805 h 823"/>
                <a:gd name="T30" fmla="*/ 745 w 1033"/>
                <a:gd name="T31" fmla="*/ 814 h 823"/>
                <a:gd name="T32" fmla="*/ 807 w 1033"/>
                <a:gd name="T33" fmla="*/ 819 h 823"/>
                <a:gd name="T34" fmla="*/ 869 w 1033"/>
                <a:gd name="T35" fmla="*/ 823 h 823"/>
                <a:gd name="T36" fmla="*/ 1033 w 1033"/>
                <a:gd name="T37" fmla="*/ 496 h 823"/>
                <a:gd name="T38" fmla="*/ 869 w 1033"/>
                <a:gd name="T39" fmla="*/ 169 h 823"/>
                <a:gd name="T40" fmla="*/ 840 w 1033"/>
                <a:gd name="T41" fmla="*/ 166 h 823"/>
                <a:gd name="T42" fmla="*/ 810 w 1033"/>
                <a:gd name="T43" fmla="*/ 163 h 823"/>
                <a:gd name="T44" fmla="*/ 782 w 1033"/>
                <a:gd name="T45" fmla="*/ 158 h 823"/>
                <a:gd name="T46" fmla="*/ 754 w 1033"/>
                <a:gd name="T47" fmla="*/ 153 h 823"/>
                <a:gd name="T48" fmla="*/ 727 w 1033"/>
                <a:gd name="T49" fmla="*/ 146 h 823"/>
                <a:gd name="T50" fmla="*/ 700 w 1033"/>
                <a:gd name="T51" fmla="*/ 138 h 823"/>
                <a:gd name="T52" fmla="*/ 674 w 1033"/>
                <a:gd name="T53" fmla="*/ 129 h 823"/>
                <a:gd name="T54" fmla="*/ 648 w 1033"/>
                <a:gd name="T55" fmla="*/ 119 h 823"/>
                <a:gd name="T56" fmla="*/ 622 w 1033"/>
                <a:gd name="T57" fmla="*/ 107 h 823"/>
                <a:gd name="T58" fmla="*/ 597 w 1033"/>
                <a:gd name="T59" fmla="*/ 94 h 823"/>
                <a:gd name="T60" fmla="*/ 573 w 1033"/>
                <a:gd name="T61" fmla="*/ 82 h 823"/>
                <a:gd name="T62" fmla="*/ 550 w 1033"/>
                <a:gd name="T63" fmla="*/ 66 h 823"/>
                <a:gd name="T64" fmla="*/ 527 w 1033"/>
                <a:gd name="T65" fmla="*/ 51 h 823"/>
                <a:gd name="T66" fmla="*/ 505 w 1033"/>
                <a:gd name="T67" fmla="*/ 36 h 823"/>
                <a:gd name="T68" fmla="*/ 483 w 1033"/>
                <a:gd name="T69" fmla="*/ 18 h 823"/>
                <a:gd name="T70" fmla="*/ 463 w 1033"/>
                <a:gd name="T71" fmla="*/ 0 h 823"/>
                <a:gd name="T72" fmla="*/ 352 w 1033"/>
                <a:gd name="T73" fmla="*/ 333 h 823"/>
                <a:gd name="T74" fmla="*/ 332 w 1033"/>
                <a:gd name="T75" fmla="*/ 351 h 8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33"/>
                <a:gd name="T115" fmla="*/ 0 h 823"/>
                <a:gd name="T116" fmla="*/ 1033 w 1033"/>
                <a:gd name="T117" fmla="*/ 823 h 8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33" h="823">
                  <a:moveTo>
                    <a:pt x="332" y="351"/>
                  </a:moveTo>
                  <a:lnTo>
                    <a:pt x="0" y="463"/>
                  </a:lnTo>
                  <a:lnTo>
                    <a:pt x="43" y="502"/>
                  </a:lnTo>
                  <a:lnTo>
                    <a:pt x="89" y="539"/>
                  </a:lnTo>
                  <a:lnTo>
                    <a:pt x="135" y="575"/>
                  </a:lnTo>
                  <a:lnTo>
                    <a:pt x="184" y="610"/>
                  </a:lnTo>
                  <a:lnTo>
                    <a:pt x="235" y="640"/>
                  </a:lnTo>
                  <a:lnTo>
                    <a:pt x="286" y="670"/>
                  </a:lnTo>
                  <a:lnTo>
                    <a:pt x="339" y="696"/>
                  </a:lnTo>
                  <a:lnTo>
                    <a:pt x="394" y="721"/>
                  </a:lnTo>
                  <a:lnTo>
                    <a:pt x="450" y="742"/>
                  </a:lnTo>
                  <a:lnTo>
                    <a:pt x="506" y="762"/>
                  </a:lnTo>
                  <a:lnTo>
                    <a:pt x="564" y="780"/>
                  </a:lnTo>
                  <a:lnTo>
                    <a:pt x="624" y="794"/>
                  </a:lnTo>
                  <a:lnTo>
                    <a:pt x="684" y="805"/>
                  </a:lnTo>
                  <a:lnTo>
                    <a:pt x="745" y="814"/>
                  </a:lnTo>
                  <a:lnTo>
                    <a:pt x="807" y="819"/>
                  </a:lnTo>
                  <a:lnTo>
                    <a:pt x="869" y="823"/>
                  </a:lnTo>
                  <a:lnTo>
                    <a:pt x="1033" y="496"/>
                  </a:lnTo>
                  <a:lnTo>
                    <a:pt x="869" y="169"/>
                  </a:lnTo>
                  <a:lnTo>
                    <a:pt x="840" y="166"/>
                  </a:lnTo>
                  <a:lnTo>
                    <a:pt x="810" y="163"/>
                  </a:lnTo>
                  <a:lnTo>
                    <a:pt x="782" y="158"/>
                  </a:lnTo>
                  <a:lnTo>
                    <a:pt x="754" y="153"/>
                  </a:lnTo>
                  <a:lnTo>
                    <a:pt x="727" y="146"/>
                  </a:lnTo>
                  <a:lnTo>
                    <a:pt x="700" y="138"/>
                  </a:lnTo>
                  <a:lnTo>
                    <a:pt x="674" y="129"/>
                  </a:lnTo>
                  <a:lnTo>
                    <a:pt x="648" y="119"/>
                  </a:lnTo>
                  <a:lnTo>
                    <a:pt x="622" y="107"/>
                  </a:lnTo>
                  <a:lnTo>
                    <a:pt x="597" y="94"/>
                  </a:lnTo>
                  <a:lnTo>
                    <a:pt x="573" y="82"/>
                  </a:lnTo>
                  <a:lnTo>
                    <a:pt x="550" y="66"/>
                  </a:lnTo>
                  <a:lnTo>
                    <a:pt x="527" y="51"/>
                  </a:lnTo>
                  <a:lnTo>
                    <a:pt x="505" y="36"/>
                  </a:lnTo>
                  <a:lnTo>
                    <a:pt x="483" y="18"/>
                  </a:lnTo>
                  <a:lnTo>
                    <a:pt x="463" y="0"/>
                  </a:lnTo>
                  <a:lnTo>
                    <a:pt x="352" y="333"/>
                  </a:lnTo>
                  <a:lnTo>
                    <a:pt x="332" y="351"/>
                  </a:lnTo>
                  <a:close/>
                </a:path>
              </a:pathLst>
            </a:custGeom>
            <a:solidFill>
              <a:srgbClr val="183A67"/>
            </a:solidFill>
            <a:ln w="19050" cap="rnd">
              <a:solidFill>
                <a:srgbClr val="000000"/>
              </a:solidFill>
              <a:prstDash val="sysDot"/>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08" name="Freeform 621"/>
            <p:cNvSpPr>
              <a:spLocks/>
            </p:cNvSpPr>
            <p:nvPr/>
          </p:nvSpPr>
          <p:spPr bwMode="auto">
            <a:xfrm>
              <a:off x="1529" y="1792"/>
              <a:ext cx="869" cy="823"/>
            </a:xfrm>
            <a:custGeom>
              <a:avLst/>
              <a:gdLst>
                <a:gd name="T0" fmla="*/ 157 w 869"/>
                <a:gd name="T1" fmla="*/ 509 h 823"/>
                <a:gd name="T2" fmla="*/ 0 w 869"/>
                <a:gd name="T3" fmla="*/ 823 h 823"/>
                <a:gd name="T4" fmla="*/ 64 w 869"/>
                <a:gd name="T5" fmla="*/ 819 h 823"/>
                <a:gd name="T6" fmla="*/ 125 w 869"/>
                <a:gd name="T7" fmla="*/ 814 h 823"/>
                <a:gd name="T8" fmla="*/ 187 w 869"/>
                <a:gd name="T9" fmla="*/ 805 h 823"/>
                <a:gd name="T10" fmla="*/ 247 w 869"/>
                <a:gd name="T11" fmla="*/ 794 h 823"/>
                <a:gd name="T12" fmla="*/ 306 w 869"/>
                <a:gd name="T13" fmla="*/ 778 h 823"/>
                <a:gd name="T14" fmla="*/ 363 w 869"/>
                <a:gd name="T15" fmla="*/ 762 h 823"/>
                <a:gd name="T16" fmla="*/ 421 w 869"/>
                <a:gd name="T17" fmla="*/ 742 h 823"/>
                <a:gd name="T18" fmla="*/ 476 w 869"/>
                <a:gd name="T19" fmla="*/ 721 h 823"/>
                <a:gd name="T20" fmla="*/ 531 w 869"/>
                <a:gd name="T21" fmla="*/ 696 h 823"/>
                <a:gd name="T22" fmla="*/ 583 w 869"/>
                <a:gd name="T23" fmla="*/ 670 h 823"/>
                <a:gd name="T24" fmla="*/ 635 w 869"/>
                <a:gd name="T25" fmla="*/ 640 h 823"/>
                <a:gd name="T26" fmla="*/ 685 w 869"/>
                <a:gd name="T27" fmla="*/ 608 h 823"/>
                <a:gd name="T28" fmla="*/ 734 w 869"/>
                <a:gd name="T29" fmla="*/ 575 h 823"/>
                <a:gd name="T30" fmla="*/ 781 w 869"/>
                <a:gd name="T31" fmla="*/ 539 h 823"/>
                <a:gd name="T32" fmla="*/ 826 w 869"/>
                <a:gd name="T33" fmla="*/ 502 h 823"/>
                <a:gd name="T34" fmla="*/ 869 w 869"/>
                <a:gd name="T35" fmla="*/ 463 h 823"/>
                <a:gd name="T36" fmla="*/ 754 w 869"/>
                <a:gd name="T37" fmla="*/ 116 h 823"/>
                <a:gd name="T38" fmla="*/ 407 w 869"/>
                <a:gd name="T39" fmla="*/ 0 h 823"/>
                <a:gd name="T40" fmla="*/ 386 w 869"/>
                <a:gd name="T41" fmla="*/ 18 h 823"/>
                <a:gd name="T42" fmla="*/ 364 w 869"/>
                <a:gd name="T43" fmla="*/ 36 h 823"/>
                <a:gd name="T44" fmla="*/ 343 w 869"/>
                <a:gd name="T45" fmla="*/ 52 h 823"/>
                <a:gd name="T46" fmla="*/ 320 w 869"/>
                <a:gd name="T47" fmla="*/ 68 h 823"/>
                <a:gd name="T48" fmla="*/ 295 w 869"/>
                <a:gd name="T49" fmla="*/ 82 h 823"/>
                <a:gd name="T50" fmla="*/ 271 w 869"/>
                <a:gd name="T51" fmla="*/ 94 h 823"/>
                <a:gd name="T52" fmla="*/ 247 w 869"/>
                <a:gd name="T53" fmla="*/ 107 h 823"/>
                <a:gd name="T54" fmla="*/ 221 w 869"/>
                <a:gd name="T55" fmla="*/ 119 h 823"/>
                <a:gd name="T56" fmla="*/ 196 w 869"/>
                <a:gd name="T57" fmla="*/ 129 h 823"/>
                <a:gd name="T58" fmla="*/ 169 w 869"/>
                <a:gd name="T59" fmla="*/ 138 h 823"/>
                <a:gd name="T60" fmla="*/ 142 w 869"/>
                <a:gd name="T61" fmla="*/ 146 h 823"/>
                <a:gd name="T62" fmla="*/ 114 w 869"/>
                <a:gd name="T63" fmla="*/ 153 h 823"/>
                <a:gd name="T64" fmla="*/ 86 w 869"/>
                <a:gd name="T65" fmla="*/ 158 h 823"/>
                <a:gd name="T66" fmla="*/ 58 w 869"/>
                <a:gd name="T67" fmla="*/ 163 h 823"/>
                <a:gd name="T68" fmla="*/ 30 w 869"/>
                <a:gd name="T69" fmla="*/ 166 h 823"/>
                <a:gd name="T70" fmla="*/ 0 w 869"/>
                <a:gd name="T71" fmla="*/ 169 h 823"/>
                <a:gd name="T72" fmla="*/ 157 w 869"/>
                <a:gd name="T73" fmla="*/ 483 h 823"/>
                <a:gd name="T74" fmla="*/ 157 w 869"/>
                <a:gd name="T75" fmla="*/ 509 h 8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9"/>
                <a:gd name="T115" fmla="*/ 0 h 823"/>
                <a:gd name="T116" fmla="*/ 869 w 869"/>
                <a:gd name="T117" fmla="*/ 823 h 8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9" h="823">
                  <a:moveTo>
                    <a:pt x="157" y="509"/>
                  </a:moveTo>
                  <a:lnTo>
                    <a:pt x="0" y="823"/>
                  </a:lnTo>
                  <a:lnTo>
                    <a:pt x="64" y="819"/>
                  </a:lnTo>
                  <a:lnTo>
                    <a:pt x="125" y="814"/>
                  </a:lnTo>
                  <a:lnTo>
                    <a:pt x="187" y="805"/>
                  </a:lnTo>
                  <a:lnTo>
                    <a:pt x="247" y="794"/>
                  </a:lnTo>
                  <a:lnTo>
                    <a:pt x="306" y="778"/>
                  </a:lnTo>
                  <a:lnTo>
                    <a:pt x="363" y="762"/>
                  </a:lnTo>
                  <a:lnTo>
                    <a:pt x="421" y="742"/>
                  </a:lnTo>
                  <a:lnTo>
                    <a:pt x="476" y="721"/>
                  </a:lnTo>
                  <a:lnTo>
                    <a:pt x="531" y="696"/>
                  </a:lnTo>
                  <a:lnTo>
                    <a:pt x="583" y="670"/>
                  </a:lnTo>
                  <a:lnTo>
                    <a:pt x="635" y="640"/>
                  </a:lnTo>
                  <a:lnTo>
                    <a:pt x="685" y="608"/>
                  </a:lnTo>
                  <a:lnTo>
                    <a:pt x="734" y="575"/>
                  </a:lnTo>
                  <a:lnTo>
                    <a:pt x="781" y="539"/>
                  </a:lnTo>
                  <a:lnTo>
                    <a:pt x="826" y="502"/>
                  </a:lnTo>
                  <a:lnTo>
                    <a:pt x="869" y="463"/>
                  </a:lnTo>
                  <a:lnTo>
                    <a:pt x="754" y="116"/>
                  </a:lnTo>
                  <a:lnTo>
                    <a:pt x="407" y="0"/>
                  </a:lnTo>
                  <a:lnTo>
                    <a:pt x="386" y="18"/>
                  </a:lnTo>
                  <a:lnTo>
                    <a:pt x="364" y="36"/>
                  </a:lnTo>
                  <a:lnTo>
                    <a:pt x="343" y="52"/>
                  </a:lnTo>
                  <a:lnTo>
                    <a:pt x="320" y="68"/>
                  </a:lnTo>
                  <a:lnTo>
                    <a:pt x="295" y="82"/>
                  </a:lnTo>
                  <a:lnTo>
                    <a:pt x="271" y="94"/>
                  </a:lnTo>
                  <a:lnTo>
                    <a:pt x="247" y="107"/>
                  </a:lnTo>
                  <a:lnTo>
                    <a:pt x="221" y="119"/>
                  </a:lnTo>
                  <a:lnTo>
                    <a:pt x="196" y="129"/>
                  </a:lnTo>
                  <a:lnTo>
                    <a:pt x="169" y="138"/>
                  </a:lnTo>
                  <a:lnTo>
                    <a:pt x="142" y="146"/>
                  </a:lnTo>
                  <a:lnTo>
                    <a:pt x="114" y="153"/>
                  </a:lnTo>
                  <a:lnTo>
                    <a:pt x="86" y="158"/>
                  </a:lnTo>
                  <a:lnTo>
                    <a:pt x="58" y="163"/>
                  </a:lnTo>
                  <a:lnTo>
                    <a:pt x="30" y="166"/>
                  </a:lnTo>
                  <a:lnTo>
                    <a:pt x="0" y="169"/>
                  </a:lnTo>
                  <a:lnTo>
                    <a:pt x="157" y="483"/>
                  </a:lnTo>
                  <a:lnTo>
                    <a:pt x="157" y="509"/>
                  </a:lnTo>
                  <a:close/>
                </a:path>
              </a:pathLst>
            </a:custGeom>
            <a:solidFill>
              <a:srgbClr val="BCB8B7">
                <a:alpha val="34901"/>
              </a:srgbClr>
            </a:solidFill>
            <a:ln w="19050" cap="rnd">
              <a:solidFill>
                <a:srgbClr val="000000"/>
              </a:solidFill>
              <a:prstDash val="sysDot"/>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09" name="Freeform 622"/>
            <p:cNvSpPr>
              <a:spLocks/>
            </p:cNvSpPr>
            <p:nvPr/>
          </p:nvSpPr>
          <p:spPr bwMode="auto">
            <a:xfrm>
              <a:off x="1982" y="1177"/>
              <a:ext cx="821" cy="1032"/>
            </a:xfrm>
            <a:custGeom>
              <a:avLst/>
              <a:gdLst>
                <a:gd name="T0" fmla="*/ 351 w 821"/>
                <a:gd name="T1" fmla="*/ 699 h 1032"/>
                <a:gd name="T2" fmla="*/ 462 w 821"/>
                <a:gd name="T3" fmla="*/ 1032 h 1032"/>
                <a:gd name="T4" fmla="*/ 502 w 821"/>
                <a:gd name="T5" fmla="*/ 988 h 1032"/>
                <a:gd name="T6" fmla="*/ 539 w 821"/>
                <a:gd name="T7" fmla="*/ 943 h 1032"/>
                <a:gd name="T8" fmla="*/ 575 w 821"/>
                <a:gd name="T9" fmla="*/ 896 h 1032"/>
                <a:gd name="T10" fmla="*/ 608 w 821"/>
                <a:gd name="T11" fmla="*/ 847 h 1032"/>
                <a:gd name="T12" fmla="*/ 640 w 821"/>
                <a:gd name="T13" fmla="*/ 798 h 1032"/>
                <a:gd name="T14" fmla="*/ 669 w 821"/>
                <a:gd name="T15" fmla="*/ 745 h 1032"/>
                <a:gd name="T16" fmla="*/ 696 w 821"/>
                <a:gd name="T17" fmla="*/ 693 h 1032"/>
                <a:gd name="T18" fmla="*/ 721 w 821"/>
                <a:gd name="T19" fmla="*/ 638 h 1032"/>
                <a:gd name="T20" fmla="*/ 742 w 821"/>
                <a:gd name="T21" fmla="*/ 583 h 1032"/>
                <a:gd name="T22" fmla="*/ 761 w 821"/>
                <a:gd name="T23" fmla="*/ 525 h 1032"/>
                <a:gd name="T24" fmla="*/ 778 w 821"/>
                <a:gd name="T25" fmla="*/ 468 h 1032"/>
                <a:gd name="T26" fmla="*/ 792 w 821"/>
                <a:gd name="T27" fmla="*/ 409 h 1032"/>
                <a:gd name="T28" fmla="*/ 805 w 821"/>
                <a:gd name="T29" fmla="*/ 349 h 1032"/>
                <a:gd name="T30" fmla="*/ 813 w 821"/>
                <a:gd name="T31" fmla="*/ 288 h 1032"/>
                <a:gd name="T32" fmla="*/ 819 w 821"/>
                <a:gd name="T33" fmla="*/ 225 h 1032"/>
                <a:gd name="T34" fmla="*/ 821 w 821"/>
                <a:gd name="T35" fmla="*/ 162 h 1032"/>
                <a:gd name="T36" fmla="*/ 496 w 821"/>
                <a:gd name="T37" fmla="*/ 0 h 1032"/>
                <a:gd name="T38" fmla="*/ 168 w 821"/>
                <a:gd name="T39" fmla="*/ 164 h 1032"/>
                <a:gd name="T40" fmla="*/ 166 w 821"/>
                <a:gd name="T41" fmla="*/ 193 h 1032"/>
                <a:gd name="T42" fmla="*/ 162 w 821"/>
                <a:gd name="T43" fmla="*/ 221 h 1032"/>
                <a:gd name="T44" fmla="*/ 158 w 821"/>
                <a:gd name="T45" fmla="*/ 249 h 1032"/>
                <a:gd name="T46" fmla="*/ 152 w 821"/>
                <a:gd name="T47" fmla="*/ 277 h 1032"/>
                <a:gd name="T48" fmla="*/ 145 w 821"/>
                <a:gd name="T49" fmla="*/ 305 h 1032"/>
                <a:gd name="T50" fmla="*/ 138 w 821"/>
                <a:gd name="T51" fmla="*/ 332 h 1032"/>
                <a:gd name="T52" fmla="*/ 127 w 821"/>
                <a:gd name="T53" fmla="*/ 358 h 1032"/>
                <a:gd name="T54" fmla="*/ 117 w 821"/>
                <a:gd name="T55" fmla="*/ 385 h 1032"/>
                <a:gd name="T56" fmla="*/ 107 w 821"/>
                <a:gd name="T57" fmla="*/ 410 h 1032"/>
                <a:gd name="T58" fmla="*/ 94 w 821"/>
                <a:gd name="T59" fmla="*/ 435 h 1032"/>
                <a:gd name="T60" fmla="*/ 80 w 821"/>
                <a:gd name="T61" fmla="*/ 459 h 1032"/>
                <a:gd name="T62" fmla="*/ 66 w 821"/>
                <a:gd name="T63" fmla="*/ 482 h 1032"/>
                <a:gd name="T64" fmla="*/ 51 w 821"/>
                <a:gd name="T65" fmla="*/ 505 h 1032"/>
                <a:gd name="T66" fmla="*/ 34 w 821"/>
                <a:gd name="T67" fmla="*/ 528 h 1032"/>
                <a:gd name="T68" fmla="*/ 17 w 821"/>
                <a:gd name="T69" fmla="*/ 550 h 1032"/>
                <a:gd name="T70" fmla="*/ 0 w 821"/>
                <a:gd name="T71" fmla="*/ 570 h 1032"/>
                <a:gd name="T72" fmla="*/ 333 w 821"/>
                <a:gd name="T73" fmla="*/ 681 h 1032"/>
                <a:gd name="T74" fmla="*/ 351 w 821"/>
                <a:gd name="T75" fmla="*/ 699 h 10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1"/>
                <a:gd name="T115" fmla="*/ 0 h 1032"/>
                <a:gd name="T116" fmla="*/ 821 w 821"/>
                <a:gd name="T117" fmla="*/ 1032 h 103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1" h="1032">
                  <a:moveTo>
                    <a:pt x="351" y="699"/>
                  </a:moveTo>
                  <a:lnTo>
                    <a:pt x="462" y="1032"/>
                  </a:lnTo>
                  <a:lnTo>
                    <a:pt x="502" y="988"/>
                  </a:lnTo>
                  <a:lnTo>
                    <a:pt x="539" y="943"/>
                  </a:lnTo>
                  <a:lnTo>
                    <a:pt x="575" y="896"/>
                  </a:lnTo>
                  <a:lnTo>
                    <a:pt x="608" y="847"/>
                  </a:lnTo>
                  <a:lnTo>
                    <a:pt x="640" y="798"/>
                  </a:lnTo>
                  <a:lnTo>
                    <a:pt x="669" y="745"/>
                  </a:lnTo>
                  <a:lnTo>
                    <a:pt x="696" y="693"/>
                  </a:lnTo>
                  <a:lnTo>
                    <a:pt x="721" y="638"/>
                  </a:lnTo>
                  <a:lnTo>
                    <a:pt x="742" y="583"/>
                  </a:lnTo>
                  <a:lnTo>
                    <a:pt x="761" y="525"/>
                  </a:lnTo>
                  <a:lnTo>
                    <a:pt x="778" y="468"/>
                  </a:lnTo>
                  <a:lnTo>
                    <a:pt x="792" y="409"/>
                  </a:lnTo>
                  <a:lnTo>
                    <a:pt x="805" y="349"/>
                  </a:lnTo>
                  <a:lnTo>
                    <a:pt x="813" y="288"/>
                  </a:lnTo>
                  <a:lnTo>
                    <a:pt x="819" y="225"/>
                  </a:lnTo>
                  <a:lnTo>
                    <a:pt x="821" y="162"/>
                  </a:lnTo>
                  <a:lnTo>
                    <a:pt x="496" y="0"/>
                  </a:lnTo>
                  <a:lnTo>
                    <a:pt x="168" y="164"/>
                  </a:lnTo>
                  <a:lnTo>
                    <a:pt x="166" y="193"/>
                  </a:lnTo>
                  <a:lnTo>
                    <a:pt x="162" y="221"/>
                  </a:lnTo>
                  <a:lnTo>
                    <a:pt x="158" y="249"/>
                  </a:lnTo>
                  <a:lnTo>
                    <a:pt x="152" y="277"/>
                  </a:lnTo>
                  <a:lnTo>
                    <a:pt x="145" y="305"/>
                  </a:lnTo>
                  <a:lnTo>
                    <a:pt x="138" y="332"/>
                  </a:lnTo>
                  <a:lnTo>
                    <a:pt x="127" y="358"/>
                  </a:lnTo>
                  <a:lnTo>
                    <a:pt x="117" y="385"/>
                  </a:lnTo>
                  <a:lnTo>
                    <a:pt x="107" y="410"/>
                  </a:lnTo>
                  <a:lnTo>
                    <a:pt x="94" y="435"/>
                  </a:lnTo>
                  <a:lnTo>
                    <a:pt x="80" y="459"/>
                  </a:lnTo>
                  <a:lnTo>
                    <a:pt x="66" y="482"/>
                  </a:lnTo>
                  <a:lnTo>
                    <a:pt x="51" y="505"/>
                  </a:lnTo>
                  <a:lnTo>
                    <a:pt x="34" y="528"/>
                  </a:lnTo>
                  <a:lnTo>
                    <a:pt x="17" y="550"/>
                  </a:lnTo>
                  <a:lnTo>
                    <a:pt x="0" y="570"/>
                  </a:lnTo>
                  <a:lnTo>
                    <a:pt x="333" y="681"/>
                  </a:lnTo>
                  <a:lnTo>
                    <a:pt x="351" y="699"/>
                  </a:lnTo>
                  <a:close/>
                </a:path>
              </a:pathLst>
            </a:custGeom>
            <a:solidFill>
              <a:srgbClr val="183A67"/>
            </a:solidFill>
            <a:ln w="19050" cap="rnd">
              <a:solidFill>
                <a:srgbClr val="000000"/>
              </a:solidFill>
              <a:prstDash val="sysDot"/>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0" name="Freeform 623"/>
            <p:cNvSpPr>
              <a:spLocks/>
            </p:cNvSpPr>
            <p:nvPr/>
          </p:nvSpPr>
          <p:spPr bwMode="auto">
            <a:xfrm>
              <a:off x="2150" y="406"/>
              <a:ext cx="822" cy="869"/>
            </a:xfrm>
            <a:custGeom>
              <a:avLst/>
              <a:gdLst/>
              <a:ahLst/>
              <a:cxnLst>
                <a:cxn ang="0">
                  <a:pos x="339" y="712"/>
                </a:cxn>
                <a:cxn ang="0">
                  <a:pos x="653" y="869"/>
                </a:cxn>
                <a:cxn ang="0">
                  <a:pos x="656" y="841"/>
                </a:cxn>
                <a:cxn ang="0">
                  <a:pos x="660" y="812"/>
                </a:cxn>
                <a:cxn ang="0">
                  <a:pos x="664" y="784"/>
                </a:cxn>
                <a:cxn ang="0">
                  <a:pos x="670" y="756"/>
                </a:cxn>
                <a:cxn ang="0">
                  <a:pos x="676" y="729"/>
                </a:cxn>
                <a:cxn ang="0">
                  <a:pos x="684" y="701"/>
                </a:cxn>
                <a:cxn ang="0">
                  <a:pos x="694" y="675"/>
                </a:cxn>
                <a:cxn ang="0">
                  <a:pos x="705" y="648"/>
                </a:cxn>
                <a:cxn ang="0">
                  <a:pos x="715" y="623"/>
                </a:cxn>
                <a:cxn ang="0">
                  <a:pos x="728" y="598"/>
                </a:cxn>
                <a:cxn ang="0">
                  <a:pos x="742" y="574"/>
                </a:cxn>
                <a:cxn ang="0">
                  <a:pos x="756" y="551"/>
                </a:cxn>
                <a:cxn ang="0">
                  <a:pos x="771" y="528"/>
                </a:cxn>
                <a:cxn ang="0">
                  <a:pos x="786" y="505"/>
                </a:cxn>
                <a:cxn ang="0">
                  <a:pos x="804" y="483"/>
                </a:cxn>
                <a:cxn ang="0">
                  <a:pos x="822" y="463"/>
                </a:cxn>
                <a:cxn ang="0">
                  <a:pos x="706" y="115"/>
                </a:cxn>
                <a:cxn ang="0">
                  <a:pos x="361" y="0"/>
                </a:cxn>
                <a:cxn ang="0">
                  <a:pos x="321" y="44"/>
                </a:cxn>
                <a:cxn ang="0">
                  <a:pos x="283" y="90"/>
                </a:cxn>
                <a:cxn ang="0">
                  <a:pos x="247" y="136"/>
                </a:cxn>
                <a:cxn ang="0">
                  <a:pos x="214" y="184"/>
                </a:cxn>
                <a:cxn ang="0">
                  <a:pos x="182" y="235"/>
                </a:cxn>
                <a:cxn ang="0">
                  <a:pos x="154" y="287"/>
                </a:cxn>
                <a:cxn ang="0">
                  <a:pos x="127" y="339"/>
                </a:cxn>
                <a:cxn ang="0">
                  <a:pos x="103" y="394"/>
                </a:cxn>
                <a:cxn ang="0">
                  <a:pos x="80" y="449"/>
                </a:cxn>
                <a:cxn ang="0">
                  <a:pos x="60" y="506"/>
                </a:cxn>
                <a:cxn ang="0">
                  <a:pos x="44" y="564"/>
                </a:cxn>
                <a:cxn ang="0">
                  <a:pos x="30" y="624"/>
                </a:cxn>
                <a:cxn ang="0">
                  <a:pos x="18" y="684"/>
                </a:cxn>
                <a:cxn ang="0">
                  <a:pos x="9" y="744"/>
                </a:cxn>
                <a:cxn ang="0">
                  <a:pos x="3" y="807"/>
                </a:cxn>
                <a:cxn ang="0">
                  <a:pos x="0" y="869"/>
                </a:cxn>
                <a:cxn ang="0">
                  <a:pos x="313" y="712"/>
                </a:cxn>
                <a:cxn ang="0">
                  <a:pos x="339" y="712"/>
                </a:cxn>
              </a:cxnLst>
              <a:rect l="0" t="0" r="r" b="b"/>
              <a:pathLst>
                <a:path w="822" h="869">
                  <a:moveTo>
                    <a:pt x="339" y="712"/>
                  </a:moveTo>
                  <a:lnTo>
                    <a:pt x="653" y="869"/>
                  </a:lnTo>
                  <a:lnTo>
                    <a:pt x="656" y="841"/>
                  </a:lnTo>
                  <a:lnTo>
                    <a:pt x="660" y="812"/>
                  </a:lnTo>
                  <a:lnTo>
                    <a:pt x="664" y="784"/>
                  </a:lnTo>
                  <a:lnTo>
                    <a:pt x="670" y="756"/>
                  </a:lnTo>
                  <a:lnTo>
                    <a:pt x="676" y="729"/>
                  </a:lnTo>
                  <a:lnTo>
                    <a:pt x="684" y="701"/>
                  </a:lnTo>
                  <a:lnTo>
                    <a:pt x="694" y="675"/>
                  </a:lnTo>
                  <a:lnTo>
                    <a:pt x="705" y="648"/>
                  </a:lnTo>
                  <a:lnTo>
                    <a:pt x="715" y="623"/>
                  </a:lnTo>
                  <a:lnTo>
                    <a:pt x="728" y="598"/>
                  </a:lnTo>
                  <a:lnTo>
                    <a:pt x="742" y="574"/>
                  </a:lnTo>
                  <a:lnTo>
                    <a:pt x="756" y="551"/>
                  </a:lnTo>
                  <a:lnTo>
                    <a:pt x="771" y="528"/>
                  </a:lnTo>
                  <a:lnTo>
                    <a:pt x="786" y="505"/>
                  </a:lnTo>
                  <a:lnTo>
                    <a:pt x="804" y="483"/>
                  </a:lnTo>
                  <a:lnTo>
                    <a:pt x="822" y="463"/>
                  </a:lnTo>
                  <a:lnTo>
                    <a:pt x="706" y="115"/>
                  </a:lnTo>
                  <a:lnTo>
                    <a:pt x="361" y="0"/>
                  </a:lnTo>
                  <a:lnTo>
                    <a:pt x="321" y="44"/>
                  </a:lnTo>
                  <a:lnTo>
                    <a:pt x="283" y="90"/>
                  </a:lnTo>
                  <a:lnTo>
                    <a:pt x="247" y="136"/>
                  </a:lnTo>
                  <a:lnTo>
                    <a:pt x="214" y="184"/>
                  </a:lnTo>
                  <a:lnTo>
                    <a:pt x="182" y="235"/>
                  </a:lnTo>
                  <a:lnTo>
                    <a:pt x="154" y="287"/>
                  </a:lnTo>
                  <a:lnTo>
                    <a:pt x="127" y="339"/>
                  </a:lnTo>
                  <a:lnTo>
                    <a:pt x="103" y="394"/>
                  </a:lnTo>
                  <a:lnTo>
                    <a:pt x="80" y="449"/>
                  </a:lnTo>
                  <a:lnTo>
                    <a:pt x="60" y="506"/>
                  </a:lnTo>
                  <a:lnTo>
                    <a:pt x="44" y="564"/>
                  </a:lnTo>
                  <a:lnTo>
                    <a:pt x="30" y="624"/>
                  </a:lnTo>
                  <a:lnTo>
                    <a:pt x="18" y="684"/>
                  </a:lnTo>
                  <a:lnTo>
                    <a:pt x="9" y="744"/>
                  </a:lnTo>
                  <a:lnTo>
                    <a:pt x="3" y="807"/>
                  </a:lnTo>
                  <a:lnTo>
                    <a:pt x="0" y="869"/>
                  </a:lnTo>
                  <a:lnTo>
                    <a:pt x="313" y="712"/>
                  </a:lnTo>
                  <a:lnTo>
                    <a:pt x="339" y="712"/>
                  </a:lnTo>
                  <a:close/>
                </a:path>
              </a:pathLst>
            </a:cu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1" name="Freeform 624"/>
            <p:cNvSpPr>
              <a:spLocks/>
            </p:cNvSpPr>
            <p:nvPr/>
          </p:nvSpPr>
          <p:spPr bwMode="auto">
            <a:xfrm>
              <a:off x="2556" y="1"/>
              <a:ext cx="1032" cy="823"/>
            </a:xfrm>
            <a:custGeom>
              <a:avLst/>
              <a:gdLst/>
              <a:ahLst/>
              <a:cxnLst>
                <a:cxn ang="0">
                  <a:pos x="351" y="488"/>
                </a:cxn>
                <a:cxn ang="0">
                  <a:pos x="462" y="823"/>
                </a:cxn>
                <a:cxn ang="0">
                  <a:pos x="483" y="804"/>
                </a:cxn>
                <a:cxn ang="0">
                  <a:pos x="504" y="787"/>
                </a:cxn>
                <a:cxn ang="0">
                  <a:pos x="526" y="771"/>
                </a:cxn>
                <a:cxn ang="0">
                  <a:pos x="549" y="755"/>
                </a:cxn>
                <a:cxn ang="0">
                  <a:pos x="572" y="741"/>
                </a:cxn>
                <a:cxn ang="0">
                  <a:pos x="596" y="729"/>
                </a:cxn>
                <a:cxn ang="0">
                  <a:pos x="622" y="716"/>
                </a:cxn>
                <a:cxn ang="0">
                  <a:pos x="648" y="704"/>
                </a:cxn>
                <a:cxn ang="0">
                  <a:pos x="673" y="694"/>
                </a:cxn>
                <a:cxn ang="0">
                  <a:pos x="700" y="685"/>
                </a:cxn>
                <a:cxn ang="0">
                  <a:pos x="727" y="676"/>
                </a:cxn>
                <a:cxn ang="0">
                  <a:pos x="754" y="670"/>
                </a:cxn>
                <a:cxn ang="0">
                  <a:pos x="782" y="663"/>
                </a:cxn>
                <a:cxn ang="0">
                  <a:pos x="810" y="660"/>
                </a:cxn>
                <a:cxn ang="0">
                  <a:pos x="839" y="656"/>
                </a:cxn>
                <a:cxn ang="0">
                  <a:pos x="869" y="654"/>
                </a:cxn>
                <a:cxn ang="0">
                  <a:pos x="1032" y="326"/>
                </a:cxn>
                <a:cxn ang="0">
                  <a:pos x="869" y="0"/>
                </a:cxn>
                <a:cxn ang="0">
                  <a:pos x="806" y="3"/>
                </a:cxn>
                <a:cxn ang="0">
                  <a:pos x="743" y="9"/>
                </a:cxn>
                <a:cxn ang="0">
                  <a:pos x="683" y="18"/>
                </a:cxn>
                <a:cxn ang="0">
                  <a:pos x="623" y="29"/>
                </a:cxn>
                <a:cxn ang="0">
                  <a:pos x="563" y="43"/>
                </a:cxn>
                <a:cxn ang="0">
                  <a:pos x="506" y="60"/>
                </a:cxn>
                <a:cxn ang="0">
                  <a:pos x="449" y="79"/>
                </a:cxn>
                <a:cxn ang="0">
                  <a:pos x="393" y="102"/>
                </a:cxn>
                <a:cxn ang="0">
                  <a:pos x="338" y="127"/>
                </a:cxn>
                <a:cxn ang="0">
                  <a:pos x="286" y="153"/>
                </a:cxn>
                <a:cxn ang="0">
                  <a:pos x="235" y="182"/>
                </a:cxn>
                <a:cxn ang="0">
                  <a:pos x="184" y="213"/>
                </a:cxn>
                <a:cxn ang="0">
                  <a:pos x="135" y="247"/>
                </a:cxn>
                <a:cxn ang="0">
                  <a:pos x="89" y="282"/>
                </a:cxn>
                <a:cxn ang="0">
                  <a:pos x="43" y="320"/>
                </a:cxn>
                <a:cxn ang="0">
                  <a:pos x="0" y="359"/>
                </a:cxn>
                <a:cxn ang="0">
                  <a:pos x="332" y="470"/>
                </a:cxn>
                <a:cxn ang="0">
                  <a:pos x="351" y="488"/>
                </a:cxn>
              </a:cxnLst>
              <a:rect l="0" t="0" r="r" b="b"/>
              <a:pathLst>
                <a:path w="1032" h="823">
                  <a:moveTo>
                    <a:pt x="351" y="488"/>
                  </a:moveTo>
                  <a:lnTo>
                    <a:pt x="462" y="823"/>
                  </a:lnTo>
                  <a:lnTo>
                    <a:pt x="483" y="804"/>
                  </a:lnTo>
                  <a:lnTo>
                    <a:pt x="504" y="787"/>
                  </a:lnTo>
                  <a:lnTo>
                    <a:pt x="526" y="771"/>
                  </a:lnTo>
                  <a:lnTo>
                    <a:pt x="549" y="755"/>
                  </a:lnTo>
                  <a:lnTo>
                    <a:pt x="572" y="741"/>
                  </a:lnTo>
                  <a:lnTo>
                    <a:pt x="596" y="729"/>
                  </a:lnTo>
                  <a:lnTo>
                    <a:pt x="622" y="716"/>
                  </a:lnTo>
                  <a:lnTo>
                    <a:pt x="648" y="704"/>
                  </a:lnTo>
                  <a:lnTo>
                    <a:pt x="673" y="694"/>
                  </a:lnTo>
                  <a:lnTo>
                    <a:pt x="700" y="685"/>
                  </a:lnTo>
                  <a:lnTo>
                    <a:pt x="727" y="676"/>
                  </a:lnTo>
                  <a:lnTo>
                    <a:pt x="754" y="670"/>
                  </a:lnTo>
                  <a:lnTo>
                    <a:pt x="782" y="663"/>
                  </a:lnTo>
                  <a:lnTo>
                    <a:pt x="810" y="660"/>
                  </a:lnTo>
                  <a:lnTo>
                    <a:pt x="839" y="656"/>
                  </a:lnTo>
                  <a:lnTo>
                    <a:pt x="869" y="654"/>
                  </a:lnTo>
                  <a:lnTo>
                    <a:pt x="1032" y="326"/>
                  </a:lnTo>
                  <a:lnTo>
                    <a:pt x="869" y="0"/>
                  </a:lnTo>
                  <a:lnTo>
                    <a:pt x="806" y="3"/>
                  </a:lnTo>
                  <a:lnTo>
                    <a:pt x="743" y="9"/>
                  </a:lnTo>
                  <a:lnTo>
                    <a:pt x="683" y="18"/>
                  </a:lnTo>
                  <a:lnTo>
                    <a:pt x="623" y="29"/>
                  </a:lnTo>
                  <a:lnTo>
                    <a:pt x="563" y="43"/>
                  </a:lnTo>
                  <a:lnTo>
                    <a:pt x="506" y="60"/>
                  </a:lnTo>
                  <a:lnTo>
                    <a:pt x="449" y="79"/>
                  </a:lnTo>
                  <a:lnTo>
                    <a:pt x="393" y="102"/>
                  </a:lnTo>
                  <a:lnTo>
                    <a:pt x="338" y="127"/>
                  </a:lnTo>
                  <a:lnTo>
                    <a:pt x="286" y="153"/>
                  </a:lnTo>
                  <a:lnTo>
                    <a:pt x="235" y="182"/>
                  </a:lnTo>
                  <a:lnTo>
                    <a:pt x="184" y="213"/>
                  </a:lnTo>
                  <a:lnTo>
                    <a:pt x="135" y="247"/>
                  </a:lnTo>
                  <a:lnTo>
                    <a:pt x="89" y="282"/>
                  </a:lnTo>
                  <a:lnTo>
                    <a:pt x="43" y="320"/>
                  </a:lnTo>
                  <a:lnTo>
                    <a:pt x="0" y="359"/>
                  </a:lnTo>
                  <a:lnTo>
                    <a:pt x="332" y="470"/>
                  </a:lnTo>
                  <a:lnTo>
                    <a:pt x="351" y="488"/>
                  </a:lnTo>
                  <a:close/>
                </a:path>
              </a:pathLst>
            </a:custGeom>
            <a:solidFill>
              <a:srgbClr val="183A6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2" name="Freeform 625"/>
            <p:cNvSpPr>
              <a:spLocks/>
            </p:cNvSpPr>
            <p:nvPr/>
          </p:nvSpPr>
          <p:spPr bwMode="auto">
            <a:xfrm>
              <a:off x="3489" y="1"/>
              <a:ext cx="869" cy="822"/>
            </a:xfrm>
            <a:custGeom>
              <a:avLst/>
              <a:gdLst/>
              <a:ahLst/>
              <a:cxnLst>
                <a:cxn ang="0">
                  <a:pos x="157" y="339"/>
                </a:cxn>
                <a:cxn ang="0">
                  <a:pos x="0" y="654"/>
                </a:cxn>
                <a:cxn ang="0">
                  <a:pos x="29" y="656"/>
                </a:cxn>
                <a:cxn ang="0">
                  <a:pos x="57" y="660"/>
                </a:cxn>
                <a:cxn ang="0">
                  <a:pos x="85" y="663"/>
                </a:cxn>
                <a:cxn ang="0">
                  <a:pos x="113" y="670"/>
                </a:cxn>
                <a:cxn ang="0">
                  <a:pos x="141" y="676"/>
                </a:cxn>
                <a:cxn ang="0">
                  <a:pos x="168" y="685"/>
                </a:cxn>
                <a:cxn ang="0">
                  <a:pos x="195" y="694"/>
                </a:cxn>
                <a:cxn ang="0">
                  <a:pos x="221" y="704"/>
                </a:cxn>
                <a:cxn ang="0">
                  <a:pos x="246" y="716"/>
                </a:cxn>
                <a:cxn ang="0">
                  <a:pos x="271" y="727"/>
                </a:cxn>
                <a:cxn ang="0">
                  <a:pos x="295" y="741"/>
                </a:cxn>
                <a:cxn ang="0">
                  <a:pos x="319" y="755"/>
                </a:cxn>
                <a:cxn ang="0">
                  <a:pos x="342" y="771"/>
                </a:cxn>
                <a:cxn ang="0">
                  <a:pos x="364" y="787"/>
                </a:cxn>
                <a:cxn ang="0">
                  <a:pos x="386" y="804"/>
                </a:cxn>
                <a:cxn ang="0">
                  <a:pos x="406" y="822"/>
                </a:cxn>
                <a:cxn ang="0">
                  <a:pos x="754" y="707"/>
                </a:cxn>
                <a:cxn ang="0">
                  <a:pos x="865" y="373"/>
                </a:cxn>
                <a:cxn ang="0">
                  <a:pos x="869" y="360"/>
                </a:cxn>
                <a:cxn ang="0">
                  <a:pos x="825" y="321"/>
                </a:cxn>
                <a:cxn ang="0">
                  <a:pos x="781" y="282"/>
                </a:cxn>
                <a:cxn ang="0">
                  <a:pos x="733" y="247"/>
                </a:cxn>
                <a:cxn ang="0">
                  <a:pos x="685" y="213"/>
                </a:cxn>
                <a:cxn ang="0">
                  <a:pos x="635" y="183"/>
                </a:cxn>
                <a:cxn ang="0">
                  <a:pos x="582" y="153"/>
                </a:cxn>
                <a:cxn ang="0">
                  <a:pos x="530" y="127"/>
                </a:cxn>
                <a:cxn ang="0">
                  <a:pos x="475" y="102"/>
                </a:cxn>
                <a:cxn ang="0">
                  <a:pos x="420" y="81"/>
                </a:cxn>
                <a:cxn ang="0">
                  <a:pos x="363" y="60"/>
                </a:cxn>
                <a:cxn ang="0">
                  <a:pos x="305" y="43"/>
                </a:cxn>
                <a:cxn ang="0">
                  <a:pos x="246" y="29"/>
                </a:cxn>
                <a:cxn ang="0">
                  <a:pos x="186" y="18"/>
                </a:cxn>
                <a:cxn ang="0">
                  <a:pos x="125" y="9"/>
                </a:cxn>
                <a:cxn ang="0">
                  <a:pos x="64" y="3"/>
                </a:cxn>
                <a:cxn ang="0">
                  <a:pos x="0" y="0"/>
                </a:cxn>
                <a:cxn ang="0">
                  <a:pos x="157" y="313"/>
                </a:cxn>
                <a:cxn ang="0">
                  <a:pos x="157" y="339"/>
                </a:cxn>
              </a:cxnLst>
              <a:rect l="0" t="0" r="r" b="b"/>
              <a:pathLst>
                <a:path w="869" h="822">
                  <a:moveTo>
                    <a:pt x="157" y="339"/>
                  </a:moveTo>
                  <a:lnTo>
                    <a:pt x="0" y="654"/>
                  </a:lnTo>
                  <a:lnTo>
                    <a:pt x="29" y="656"/>
                  </a:lnTo>
                  <a:lnTo>
                    <a:pt x="57" y="660"/>
                  </a:lnTo>
                  <a:lnTo>
                    <a:pt x="85" y="663"/>
                  </a:lnTo>
                  <a:lnTo>
                    <a:pt x="113" y="670"/>
                  </a:lnTo>
                  <a:lnTo>
                    <a:pt x="141" y="676"/>
                  </a:lnTo>
                  <a:lnTo>
                    <a:pt x="168" y="685"/>
                  </a:lnTo>
                  <a:lnTo>
                    <a:pt x="195" y="694"/>
                  </a:lnTo>
                  <a:lnTo>
                    <a:pt x="221" y="704"/>
                  </a:lnTo>
                  <a:lnTo>
                    <a:pt x="246" y="716"/>
                  </a:lnTo>
                  <a:lnTo>
                    <a:pt x="271" y="727"/>
                  </a:lnTo>
                  <a:lnTo>
                    <a:pt x="295" y="741"/>
                  </a:lnTo>
                  <a:lnTo>
                    <a:pt x="319" y="755"/>
                  </a:lnTo>
                  <a:lnTo>
                    <a:pt x="342" y="771"/>
                  </a:lnTo>
                  <a:lnTo>
                    <a:pt x="364" y="787"/>
                  </a:lnTo>
                  <a:lnTo>
                    <a:pt x="386" y="804"/>
                  </a:lnTo>
                  <a:lnTo>
                    <a:pt x="406" y="822"/>
                  </a:lnTo>
                  <a:lnTo>
                    <a:pt x="754" y="707"/>
                  </a:lnTo>
                  <a:lnTo>
                    <a:pt x="865" y="373"/>
                  </a:lnTo>
                  <a:lnTo>
                    <a:pt x="869" y="360"/>
                  </a:lnTo>
                  <a:lnTo>
                    <a:pt x="825" y="321"/>
                  </a:lnTo>
                  <a:lnTo>
                    <a:pt x="781" y="282"/>
                  </a:lnTo>
                  <a:lnTo>
                    <a:pt x="733" y="247"/>
                  </a:lnTo>
                  <a:lnTo>
                    <a:pt x="685" y="213"/>
                  </a:lnTo>
                  <a:lnTo>
                    <a:pt x="635" y="183"/>
                  </a:lnTo>
                  <a:lnTo>
                    <a:pt x="582" y="153"/>
                  </a:lnTo>
                  <a:lnTo>
                    <a:pt x="530" y="127"/>
                  </a:lnTo>
                  <a:lnTo>
                    <a:pt x="475" y="102"/>
                  </a:lnTo>
                  <a:lnTo>
                    <a:pt x="420" y="81"/>
                  </a:lnTo>
                  <a:lnTo>
                    <a:pt x="363" y="60"/>
                  </a:lnTo>
                  <a:lnTo>
                    <a:pt x="305" y="43"/>
                  </a:lnTo>
                  <a:lnTo>
                    <a:pt x="246" y="29"/>
                  </a:lnTo>
                  <a:lnTo>
                    <a:pt x="186" y="18"/>
                  </a:lnTo>
                  <a:lnTo>
                    <a:pt x="125" y="9"/>
                  </a:lnTo>
                  <a:lnTo>
                    <a:pt x="64" y="3"/>
                  </a:lnTo>
                  <a:lnTo>
                    <a:pt x="0" y="0"/>
                  </a:lnTo>
                  <a:lnTo>
                    <a:pt x="157" y="313"/>
                  </a:lnTo>
                  <a:lnTo>
                    <a:pt x="157" y="339"/>
                  </a:lnTo>
                  <a:close/>
                </a:path>
              </a:pathLst>
            </a:cu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3" name="Freeform 626"/>
            <p:cNvSpPr>
              <a:spLocks/>
            </p:cNvSpPr>
            <p:nvPr/>
          </p:nvSpPr>
          <p:spPr bwMode="auto">
            <a:xfrm>
              <a:off x="3941" y="1339"/>
              <a:ext cx="822" cy="870"/>
            </a:xfrm>
            <a:custGeom>
              <a:avLst/>
              <a:gdLst/>
              <a:ahLst/>
              <a:cxnLst>
                <a:cxn ang="0">
                  <a:pos x="509" y="158"/>
                </a:cxn>
                <a:cxn ang="0">
                  <a:pos x="483" y="158"/>
                </a:cxn>
                <a:cxn ang="0">
                  <a:pos x="169" y="0"/>
                </a:cxn>
                <a:cxn ang="0">
                  <a:pos x="166" y="30"/>
                </a:cxn>
                <a:cxn ang="0">
                  <a:pos x="164" y="58"/>
                </a:cxn>
                <a:cxn ang="0">
                  <a:pos x="159" y="87"/>
                </a:cxn>
                <a:cxn ang="0">
                  <a:pos x="153" y="114"/>
                </a:cxn>
                <a:cxn ang="0">
                  <a:pos x="146" y="142"/>
                </a:cxn>
                <a:cxn ang="0">
                  <a:pos x="138" y="169"/>
                </a:cxn>
                <a:cxn ang="0">
                  <a:pos x="129" y="196"/>
                </a:cxn>
                <a:cxn ang="0">
                  <a:pos x="119" y="221"/>
                </a:cxn>
                <a:cxn ang="0">
                  <a:pos x="107" y="247"/>
                </a:cxn>
                <a:cxn ang="0">
                  <a:pos x="95" y="271"/>
                </a:cxn>
                <a:cxn ang="0">
                  <a:pos x="82" y="296"/>
                </a:cxn>
                <a:cxn ang="0">
                  <a:pos x="67" y="320"/>
                </a:cxn>
                <a:cxn ang="0">
                  <a:pos x="51" y="343"/>
                </a:cxn>
                <a:cxn ang="0">
                  <a:pos x="36" y="365"/>
                </a:cxn>
                <a:cxn ang="0">
                  <a:pos x="18" y="386"/>
                </a:cxn>
                <a:cxn ang="0">
                  <a:pos x="0" y="407"/>
                </a:cxn>
                <a:cxn ang="0">
                  <a:pos x="116" y="754"/>
                </a:cxn>
                <a:cxn ang="0">
                  <a:pos x="463" y="870"/>
                </a:cxn>
                <a:cxn ang="0">
                  <a:pos x="502" y="826"/>
                </a:cxn>
                <a:cxn ang="0">
                  <a:pos x="540" y="781"/>
                </a:cxn>
                <a:cxn ang="0">
                  <a:pos x="575" y="734"/>
                </a:cxn>
                <a:cxn ang="0">
                  <a:pos x="609" y="685"/>
                </a:cxn>
                <a:cxn ang="0">
                  <a:pos x="640" y="636"/>
                </a:cxn>
                <a:cxn ang="0">
                  <a:pos x="669" y="584"/>
                </a:cxn>
                <a:cxn ang="0">
                  <a:pos x="695" y="531"/>
                </a:cxn>
                <a:cxn ang="0">
                  <a:pos x="721" y="477"/>
                </a:cxn>
                <a:cxn ang="0">
                  <a:pos x="743" y="421"/>
                </a:cxn>
                <a:cxn ang="0">
                  <a:pos x="762" y="365"/>
                </a:cxn>
                <a:cxn ang="0">
                  <a:pos x="779" y="306"/>
                </a:cxn>
                <a:cxn ang="0">
                  <a:pos x="793" y="247"/>
                </a:cxn>
                <a:cxn ang="0">
                  <a:pos x="804" y="187"/>
                </a:cxn>
                <a:cxn ang="0">
                  <a:pos x="813" y="126"/>
                </a:cxn>
                <a:cxn ang="0">
                  <a:pos x="819" y="64"/>
                </a:cxn>
                <a:cxn ang="0">
                  <a:pos x="822" y="2"/>
                </a:cxn>
                <a:cxn ang="0">
                  <a:pos x="509" y="158"/>
                </a:cxn>
              </a:cxnLst>
              <a:rect l="0" t="0" r="r" b="b"/>
              <a:pathLst>
                <a:path w="822" h="870">
                  <a:moveTo>
                    <a:pt x="509" y="158"/>
                  </a:moveTo>
                  <a:lnTo>
                    <a:pt x="483" y="158"/>
                  </a:lnTo>
                  <a:lnTo>
                    <a:pt x="169" y="0"/>
                  </a:lnTo>
                  <a:lnTo>
                    <a:pt x="166" y="30"/>
                  </a:lnTo>
                  <a:lnTo>
                    <a:pt x="164" y="58"/>
                  </a:lnTo>
                  <a:lnTo>
                    <a:pt x="159" y="87"/>
                  </a:lnTo>
                  <a:lnTo>
                    <a:pt x="153" y="114"/>
                  </a:lnTo>
                  <a:lnTo>
                    <a:pt x="146" y="142"/>
                  </a:lnTo>
                  <a:lnTo>
                    <a:pt x="138" y="169"/>
                  </a:lnTo>
                  <a:lnTo>
                    <a:pt x="129" y="196"/>
                  </a:lnTo>
                  <a:lnTo>
                    <a:pt x="119" y="221"/>
                  </a:lnTo>
                  <a:lnTo>
                    <a:pt x="107" y="247"/>
                  </a:lnTo>
                  <a:lnTo>
                    <a:pt x="95" y="271"/>
                  </a:lnTo>
                  <a:lnTo>
                    <a:pt x="82" y="296"/>
                  </a:lnTo>
                  <a:lnTo>
                    <a:pt x="67" y="320"/>
                  </a:lnTo>
                  <a:lnTo>
                    <a:pt x="51" y="343"/>
                  </a:lnTo>
                  <a:lnTo>
                    <a:pt x="36" y="365"/>
                  </a:lnTo>
                  <a:lnTo>
                    <a:pt x="18" y="386"/>
                  </a:lnTo>
                  <a:lnTo>
                    <a:pt x="0" y="407"/>
                  </a:lnTo>
                  <a:lnTo>
                    <a:pt x="116" y="754"/>
                  </a:lnTo>
                  <a:lnTo>
                    <a:pt x="463" y="870"/>
                  </a:lnTo>
                  <a:lnTo>
                    <a:pt x="502" y="826"/>
                  </a:lnTo>
                  <a:lnTo>
                    <a:pt x="540" y="781"/>
                  </a:lnTo>
                  <a:lnTo>
                    <a:pt x="575" y="734"/>
                  </a:lnTo>
                  <a:lnTo>
                    <a:pt x="609" y="685"/>
                  </a:lnTo>
                  <a:lnTo>
                    <a:pt x="640" y="636"/>
                  </a:lnTo>
                  <a:lnTo>
                    <a:pt x="669" y="584"/>
                  </a:lnTo>
                  <a:lnTo>
                    <a:pt x="695" y="531"/>
                  </a:lnTo>
                  <a:lnTo>
                    <a:pt x="721" y="477"/>
                  </a:lnTo>
                  <a:lnTo>
                    <a:pt x="743" y="421"/>
                  </a:lnTo>
                  <a:lnTo>
                    <a:pt x="762" y="365"/>
                  </a:lnTo>
                  <a:lnTo>
                    <a:pt x="779" y="306"/>
                  </a:lnTo>
                  <a:lnTo>
                    <a:pt x="793" y="247"/>
                  </a:lnTo>
                  <a:lnTo>
                    <a:pt x="804" y="187"/>
                  </a:lnTo>
                  <a:lnTo>
                    <a:pt x="813" y="126"/>
                  </a:lnTo>
                  <a:lnTo>
                    <a:pt x="819" y="64"/>
                  </a:lnTo>
                  <a:lnTo>
                    <a:pt x="822" y="2"/>
                  </a:lnTo>
                  <a:lnTo>
                    <a:pt x="509" y="158"/>
                  </a:lnTo>
                  <a:close/>
                </a:path>
              </a:pathLst>
            </a:cu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4" name="Freeform 627"/>
            <p:cNvSpPr>
              <a:spLocks/>
            </p:cNvSpPr>
            <p:nvPr/>
          </p:nvSpPr>
          <p:spPr bwMode="auto">
            <a:xfrm>
              <a:off x="3325" y="1792"/>
              <a:ext cx="1033" cy="823"/>
            </a:xfrm>
            <a:custGeom>
              <a:avLst/>
              <a:gdLst/>
              <a:ahLst/>
              <a:cxnLst>
                <a:cxn ang="0">
                  <a:pos x="683" y="333"/>
                </a:cxn>
                <a:cxn ang="0">
                  <a:pos x="571" y="0"/>
                </a:cxn>
                <a:cxn ang="0">
                  <a:pos x="550" y="18"/>
                </a:cxn>
                <a:cxn ang="0">
                  <a:pos x="529" y="36"/>
                </a:cxn>
                <a:cxn ang="0">
                  <a:pos x="506" y="51"/>
                </a:cxn>
                <a:cxn ang="0">
                  <a:pos x="483" y="66"/>
                </a:cxn>
                <a:cxn ang="0">
                  <a:pos x="460" y="82"/>
                </a:cxn>
                <a:cxn ang="0">
                  <a:pos x="436" y="94"/>
                </a:cxn>
                <a:cxn ang="0">
                  <a:pos x="410" y="107"/>
                </a:cxn>
                <a:cxn ang="0">
                  <a:pos x="386" y="119"/>
                </a:cxn>
                <a:cxn ang="0">
                  <a:pos x="359" y="129"/>
                </a:cxn>
                <a:cxn ang="0">
                  <a:pos x="334" y="138"/>
                </a:cxn>
                <a:cxn ang="0">
                  <a:pos x="305" y="146"/>
                </a:cxn>
                <a:cxn ang="0">
                  <a:pos x="279" y="153"/>
                </a:cxn>
                <a:cxn ang="0">
                  <a:pos x="251" y="158"/>
                </a:cxn>
                <a:cxn ang="0">
                  <a:pos x="222" y="163"/>
                </a:cxn>
                <a:cxn ang="0">
                  <a:pos x="193" y="166"/>
                </a:cxn>
                <a:cxn ang="0">
                  <a:pos x="165" y="169"/>
                </a:cxn>
                <a:cxn ang="0">
                  <a:pos x="0" y="496"/>
                </a:cxn>
                <a:cxn ang="0">
                  <a:pos x="164" y="823"/>
                </a:cxn>
                <a:cxn ang="0">
                  <a:pos x="226" y="819"/>
                </a:cxn>
                <a:cxn ang="0">
                  <a:pos x="289" y="814"/>
                </a:cxn>
                <a:cxn ang="0">
                  <a:pos x="349" y="805"/>
                </a:cxn>
                <a:cxn ang="0">
                  <a:pos x="409" y="794"/>
                </a:cxn>
                <a:cxn ang="0">
                  <a:pos x="469" y="780"/>
                </a:cxn>
                <a:cxn ang="0">
                  <a:pos x="527" y="762"/>
                </a:cxn>
                <a:cxn ang="0">
                  <a:pos x="584" y="742"/>
                </a:cxn>
                <a:cxn ang="0">
                  <a:pos x="639" y="721"/>
                </a:cxn>
                <a:cxn ang="0">
                  <a:pos x="694" y="696"/>
                </a:cxn>
                <a:cxn ang="0">
                  <a:pos x="746" y="670"/>
                </a:cxn>
                <a:cxn ang="0">
                  <a:pos x="799" y="640"/>
                </a:cxn>
                <a:cxn ang="0">
                  <a:pos x="849" y="610"/>
                </a:cxn>
                <a:cxn ang="0">
                  <a:pos x="897" y="575"/>
                </a:cxn>
                <a:cxn ang="0">
                  <a:pos x="945" y="539"/>
                </a:cxn>
                <a:cxn ang="0">
                  <a:pos x="989" y="502"/>
                </a:cxn>
                <a:cxn ang="0">
                  <a:pos x="1033" y="463"/>
                </a:cxn>
                <a:cxn ang="0">
                  <a:pos x="700" y="351"/>
                </a:cxn>
                <a:cxn ang="0">
                  <a:pos x="683" y="333"/>
                </a:cxn>
              </a:cxnLst>
              <a:rect l="0" t="0" r="r" b="b"/>
              <a:pathLst>
                <a:path w="1033" h="823">
                  <a:moveTo>
                    <a:pt x="683" y="333"/>
                  </a:moveTo>
                  <a:lnTo>
                    <a:pt x="571" y="0"/>
                  </a:lnTo>
                  <a:lnTo>
                    <a:pt x="550" y="18"/>
                  </a:lnTo>
                  <a:lnTo>
                    <a:pt x="529" y="36"/>
                  </a:lnTo>
                  <a:lnTo>
                    <a:pt x="506" y="51"/>
                  </a:lnTo>
                  <a:lnTo>
                    <a:pt x="483" y="66"/>
                  </a:lnTo>
                  <a:lnTo>
                    <a:pt x="460" y="82"/>
                  </a:lnTo>
                  <a:lnTo>
                    <a:pt x="436" y="94"/>
                  </a:lnTo>
                  <a:lnTo>
                    <a:pt x="410" y="107"/>
                  </a:lnTo>
                  <a:lnTo>
                    <a:pt x="386" y="119"/>
                  </a:lnTo>
                  <a:lnTo>
                    <a:pt x="359" y="129"/>
                  </a:lnTo>
                  <a:lnTo>
                    <a:pt x="334" y="138"/>
                  </a:lnTo>
                  <a:lnTo>
                    <a:pt x="305" y="146"/>
                  </a:lnTo>
                  <a:lnTo>
                    <a:pt x="279" y="153"/>
                  </a:lnTo>
                  <a:lnTo>
                    <a:pt x="251" y="158"/>
                  </a:lnTo>
                  <a:lnTo>
                    <a:pt x="222" y="163"/>
                  </a:lnTo>
                  <a:lnTo>
                    <a:pt x="193" y="166"/>
                  </a:lnTo>
                  <a:lnTo>
                    <a:pt x="165" y="169"/>
                  </a:lnTo>
                  <a:lnTo>
                    <a:pt x="0" y="496"/>
                  </a:lnTo>
                  <a:lnTo>
                    <a:pt x="164" y="823"/>
                  </a:lnTo>
                  <a:lnTo>
                    <a:pt x="226" y="819"/>
                  </a:lnTo>
                  <a:lnTo>
                    <a:pt x="289" y="814"/>
                  </a:lnTo>
                  <a:lnTo>
                    <a:pt x="349" y="805"/>
                  </a:lnTo>
                  <a:lnTo>
                    <a:pt x="409" y="794"/>
                  </a:lnTo>
                  <a:lnTo>
                    <a:pt x="469" y="780"/>
                  </a:lnTo>
                  <a:lnTo>
                    <a:pt x="527" y="762"/>
                  </a:lnTo>
                  <a:lnTo>
                    <a:pt x="584" y="742"/>
                  </a:lnTo>
                  <a:lnTo>
                    <a:pt x="639" y="721"/>
                  </a:lnTo>
                  <a:lnTo>
                    <a:pt x="694" y="696"/>
                  </a:lnTo>
                  <a:lnTo>
                    <a:pt x="746" y="670"/>
                  </a:lnTo>
                  <a:lnTo>
                    <a:pt x="799" y="640"/>
                  </a:lnTo>
                  <a:lnTo>
                    <a:pt x="849" y="610"/>
                  </a:lnTo>
                  <a:lnTo>
                    <a:pt x="897" y="575"/>
                  </a:lnTo>
                  <a:lnTo>
                    <a:pt x="945" y="539"/>
                  </a:lnTo>
                  <a:lnTo>
                    <a:pt x="989" y="502"/>
                  </a:lnTo>
                  <a:lnTo>
                    <a:pt x="1033" y="463"/>
                  </a:lnTo>
                  <a:lnTo>
                    <a:pt x="700" y="351"/>
                  </a:lnTo>
                  <a:lnTo>
                    <a:pt x="683" y="333"/>
                  </a:lnTo>
                  <a:close/>
                </a:path>
              </a:pathLst>
            </a:custGeom>
            <a:solidFill>
              <a:srgbClr val="183A6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5" name="Freeform 628"/>
            <p:cNvSpPr>
              <a:spLocks/>
            </p:cNvSpPr>
            <p:nvPr/>
          </p:nvSpPr>
          <p:spPr bwMode="auto">
            <a:xfrm>
              <a:off x="2516" y="1534"/>
              <a:ext cx="909" cy="1081"/>
            </a:xfrm>
            <a:custGeom>
              <a:avLst/>
              <a:gdLst/>
              <a:ahLst/>
              <a:cxnLst>
                <a:cxn ang="0">
                  <a:pos x="909" y="427"/>
                </a:cxn>
                <a:cxn ang="0">
                  <a:pos x="859" y="423"/>
                </a:cxn>
                <a:cxn ang="0">
                  <a:pos x="810" y="414"/>
                </a:cxn>
                <a:cxn ang="0">
                  <a:pos x="763" y="402"/>
                </a:cxn>
                <a:cxn ang="0">
                  <a:pos x="717" y="388"/>
                </a:cxn>
                <a:cxn ang="0">
                  <a:pos x="674" y="370"/>
                </a:cxn>
                <a:cxn ang="0">
                  <a:pos x="630" y="349"/>
                </a:cxn>
                <a:cxn ang="0">
                  <a:pos x="589" y="324"/>
                </a:cxn>
                <a:cxn ang="0">
                  <a:pos x="551" y="299"/>
                </a:cxn>
                <a:cxn ang="0">
                  <a:pos x="514" y="268"/>
                </a:cxn>
                <a:cxn ang="0">
                  <a:pos x="479" y="236"/>
                </a:cxn>
                <a:cxn ang="0">
                  <a:pos x="447" y="202"/>
                </a:cxn>
                <a:cxn ang="0">
                  <a:pos x="418" y="166"/>
                </a:cxn>
                <a:cxn ang="0">
                  <a:pos x="391" y="126"/>
                </a:cxn>
                <a:cxn ang="0">
                  <a:pos x="367" y="87"/>
                </a:cxn>
                <a:cxn ang="0">
                  <a:pos x="345" y="43"/>
                </a:cxn>
                <a:cxn ang="0">
                  <a:pos x="327" y="0"/>
                </a:cxn>
                <a:cxn ang="0">
                  <a:pos x="308" y="93"/>
                </a:cxn>
                <a:cxn ang="0">
                  <a:pos x="282" y="185"/>
                </a:cxn>
                <a:cxn ang="0">
                  <a:pos x="250" y="276"/>
                </a:cxn>
                <a:cxn ang="0">
                  <a:pos x="212" y="363"/>
                </a:cxn>
                <a:cxn ang="0">
                  <a:pos x="169" y="447"/>
                </a:cxn>
                <a:cxn ang="0">
                  <a:pos x="117" y="529"/>
                </a:cxn>
                <a:cxn ang="0">
                  <a:pos x="63" y="607"/>
                </a:cxn>
                <a:cxn ang="0">
                  <a:pos x="0" y="681"/>
                </a:cxn>
                <a:cxn ang="0">
                  <a:pos x="91" y="767"/>
                </a:cxn>
                <a:cxn ang="0">
                  <a:pos x="189" y="843"/>
                </a:cxn>
                <a:cxn ang="0">
                  <a:pos x="295" y="910"/>
                </a:cxn>
                <a:cxn ang="0">
                  <a:pos x="408" y="967"/>
                </a:cxn>
                <a:cxn ang="0">
                  <a:pos x="465" y="992"/>
                </a:cxn>
                <a:cxn ang="0">
                  <a:pos x="525" y="1013"/>
                </a:cxn>
                <a:cxn ang="0">
                  <a:pos x="587" y="1032"/>
                </a:cxn>
                <a:cxn ang="0">
                  <a:pos x="648" y="1048"/>
                </a:cxn>
                <a:cxn ang="0">
                  <a:pos x="712" y="1061"/>
                </a:cxn>
                <a:cxn ang="0">
                  <a:pos x="777" y="1071"/>
                </a:cxn>
                <a:cxn ang="0">
                  <a:pos x="842" y="1077"/>
                </a:cxn>
                <a:cxn ang="0">
                  <a:pos x="909" y="1081"/>
                </a:cxn>
                <a:cxn ang="0">
                  <a:pos x="751" y="741"/>
                </a:cxn>
              </a:cxnLst>
              <a:rect l="0" t="0" r="r" b="b"/>
              <a:pathLst>
                <a:path w="909" h="1081">
                  <a:moveTo>
                    <a:pt x="751" y="741"/>
                  </a:moveTo>
                  <a:lnTo>
                    <a:pt x="909" y="427"/>
                  </a:lnTo>
                  <a:lnTo>
                    <a:pt x="884" y="425"/>
                  </a:lnTo>
                  <a:lnTo>
                    <a:pt x="859" y="423"/>
                  </a:lnTo>
                  <a:lnTo>
                    <a:pt x="835" y="419"/>
                  </a:lnTo>
                  <a:lnTo>
                    <a:pt x="810" y="414"/>
                  </a:lnTo>
                  <a:lnTo>
                    <a:pt x="787" y="409"/>
                  </a:lnTo>
                  <a:lnTo>
                    <a:pt x="763" y="402"/>
                  </a:lnTo>
                  <a:lnTo>
                    <a:pt x="740" y="396"/>
                  </a:lnTo>
                  <a:lnTo>
                    <a:pt x="717" y="388"/>
                  </a:lnTo>
                  <a:lnTo>
                    <a:pt x="695" y="379"/>
                  </a:lnTo>
                  <a:lnTo>
                    <a:pt x="674" y="370"/>
                  </a:lnTo>
                  <a:lnTo>
                    <a:pt x="652" y="360"/>
                  </a:lnTo>
                  <a:lnTo>
                    <a:pt x="630" y="349"/>
                  </a:lnTo>
                  <a:lnTo>
                    <a:pt x="610" y="337"/>
                  </a:lnTo>
                  <a:lnTo>
                    <a:pt x="589" y="324"/>
                  </a:lnTo>
                  <a:lnTo>
                    <a:pt x="570" y="311"/>
                  </a:lnTo>
                  <a:lnTo>
                    <a:pt x="551" y="299"/>
                  </a:lnTo>
                  <a:lnTo>
                    <a:pt x="532" y="283"/>
                  </a:lnTo>
                  <a:lnTo>
                    <a:pt x="514" y="268"/>
                  </a:lnTo>
                  <a:lnTo>
                    <a:pt x="497" y="253"/>
                  </a:lnTo>
                  <a:lnTo>
                    <a:pt x="479" y="236"/>
                  </a:lnTo>
                  <a:lnTo>
                    <a:pt x="463" y="219"/>
                  </a:lnTo>
                  <a:lnTo>
                    <a:pt x="447" y="202"/>
                  </a:lnTo>
                  <a:lnTo>
                    <a:pt x="432" y="184"/>
                  </a:lnTo>
                  <a:lnTo>
                    <a:pt x="418" y="166"/>
                  </a:lnTo>
                  <a:lnTo>
                    <a:pt x="404" y="147"/>
                  </a:lnTo>
                  <a:lnTo>
                    <a:pt x="391" y="126"/>
                  </a:lnTo>
                  <a:lnTo>
                    <a:pt x="378" y="107"/>
                  </a:lnTo>
                  <a:lnTo>
                    <a:pt x="367" y="87"/>
                  </a:lnTo>
                  <a:lnTo>
                    <a:pt x="355" y="65"/>
                  </a:lnTo>
                  <a:lnTo>
                    <a:pt x="345" y="43"/>
                  </a:lnTo>
                  <a:lnTo>
                    <a:pt x="336" y="21"/>
                  </a:lnTo>
                  <a:lnTo>
                    <a:pt x="327" y="0"/>
                  </a:lnTo>
                  <a:lnTo>
                    <a:pt x="318" y="46"/>
                  </a:lnTo>
                  <a:lnTo>
                    <a:pt x="308" y="93"/>
                  </a:lnTo>
                  <a:lnTo>
                    <a:pt x="296" y="139"/>
                  </a:lnTo>
                  <a:lnTo>
                    <a:pt x="282" y="185"/>
                  </a:lnTo>
                  <a:lnTo>
                    <a:pt x="267" y="231"/>
                  </a:lnTo>
                  <a:lnTo>
                    <a:pt x="250" y="276"/>
                  </a:lnTo>
                  <a:lnTo>
                    <a:pt x="233" y="319"/>
                  </a:lnTo>
                  <a:lnTo>
                    <a:pt x="212" y="363"/>
                  </a:lnTo>
                  <a:lnTo>
                    <a:pt x="192" y="405"/>
                  </a:lnTo>
                  <a:lnTo>
                    <a:pt x="169" y="447"/>
                  </a:lnTo>
                  <a:lnTo>
                    <a:pt x="144" y="488"/>
                  </a:lnTo>
                  <a:lnTo>
                    <a:pt x="117" y="529"/>
                  </a:lnTo>
                  <a:lnTo>
                    <a:pt x="91" y="568"/>
                  </a:lnTo>
                  <a:lnTo>
                    <a:pt x="63" y="607"/>
                  </a:lnTo>
                  <a:lnTo>
                    <a:pt x="32" y="645"/>
                  </a:lnTo>
                  <a:lnTo>
                    <a:pt x="0" y="681"/>
                  </a:lnTo>
                  <a:lnTo>
                    <a:pt x="45" y="726"/>
                  </a:lnTo>
                  <a:lnTo>
                    <a:pt x="91" y="767"/>
                  </a:lnTo>
                  <a:lnTo>
                    <a:pt x="139" y="806"/>
                  </a:lnTo>
                  <a:lnTo>
                    <a:pt x="189" y="843"/>
                  </a:lnTo>
                  <a:lnTo>
                    <a:pt x="241" y="878"/>
                  </a:lnTo>
                  <a:lnTo>
                    <a:pt x="295" y="910"/>
                  </a:lnTo>
                  <a:lnTo>
                    <a:pt x="350" y="940"/>
                  </a:lnTo>
                  <a:lnTo>
                    <a:pt x="408" y="967"/>
                  </a:lnTo>
                  <a:lnTo>
                    <a:pt x="436" y="980"/>
                  </a:lnTo>
                  <a:lnTo>
                    <a:pt x="465" y="992"/>
                  </a:lnTo>
                  <a:lnTo>
                    <a:pt x="496" y="1003"/>
                  </a:lnTo>
                  <a:lnTo>
                    <a:pt x="525" y="1013"/>
                  </a:lnTo>
                  <a:lnTo>
                    <a:pt x="556" y="1023"/>
                  </a:lnTo>
                  <a:lnTo>
                    <a:pt x="587" y="1032"/>
                  </a:lnTo>
                  <a:lnTo>
                    <a:pt x="617" y="1040"/>
                  </a:lnTo>
                  <a:lnTo>
                    <a:pt x="648" y="1048"/>
                  </a:lnTo>
                  <a:lnTo>
                    <a:pt x="680" y="1054"/>
                  </a:lnTo>
                  <a:lnTo>
                    <a:pt x="712" y="1061"/>
                  </a:lnTo>
                  <a:lnTo>
                    <a:pt x="744" y="1066"/>
                  </a:lnTo>
                  <a:lnTo>
                    <a:pt x="777" y="1071"/>
                  </a:lnTo>
                  <a:lnTo>
                    <a:pt x="809" y="1075"/>
                  </a:lnTo>
                  <a:lnTo>
                    <a:pt x="842" y="1077"/>
                  </a:lnTo>
                  <a:lnTo>
                    <a:pt x="875" y="1080"/>
                  </a:lnTo>
                  <a:lnTo>
                    <a:pt x="909" y="1081"/>
                  </a:lnTo>
                  <a:lnTo>
                    <a:pt x="751" y="767"/>
                  </a:lnTo>
                  <a:lnTo>
                    <a:pt x="751" y="741"/>
                  </a:lnTo>
                  <a:close/>
                </a:path>
              </a:pathLst>
            </a:custGeom>
            <a:solidFill>
              <a:srgbClr val="BCB8B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6" name="Freeform 629"/>
            <p:cNvSpPr>
              <a:spLocks/>
            </p:cNvSpPr>
            <p:nvPr/>
          </p:nvSpPr>
          <p:spPr bwMode="auto">
            <a:xfrm>
              <a:off x="2967" y="818"/>
              <a:ext cx="980" cy="980"/>
            </a:xfrm>
            <a:custGeom>
              <a:avLst/>
              <a:gdLst/>
              <a:ahLst/>
              <a:cxnLst>
                <a:cxn ang="0">
                  <a:pos x="979" y="515"/>
                </a:cxn>
                <a:cxn ang="0">
                  <a:pos x="970" y="589"/>
                </a:cxn>
                <a:cxn ang="0">
                  <a:pos x="950" y="658"/>
                </a:cxn>
                <a:cxn ang="0">
                  <a:pos x="920" y="723"/>
                </a:cxn>
                <a:cxn ang="0">
                  <a:pos x="882" y="783"/>
                </a:cxn>
                <a:cxn ang="0">
                  <a:pos x="836" y="836"/>
                </a:cxn>
                <a:cxn ang="0">
                  <a:pos x="784" y="883"/>
                </a:cxn>
                <a:cxn ang="0">
                  <a:pos x="724" y="920"/>
                </a:cxn>
                <a:cxn ang="0">
                  <a:pos x="658" y="950"/>
                </a:cxn>
                <a:cxn ang="0">
                  <a:pos x="588" y="970"/>
                </a:cxn>
                <a:cxn ang="0">
                  <a:pos x="515" y="979"/>
                </a:cxn>
                <a:cxn ang="0">
                  <a:pos x="440" y="978"/>
                </a:cxn>
                <a:cxn ang="0">
                  <a:pos x="367" y="965"/>
                </a:cxn>
                <a:cxn ang="0">
                  <a:pos x="299" y="942"/>
                </a:cxn>
                <a:cxn ang="0">
                  <a:pos x="235" y="909"/>
                </a:cxn>
                <a:cxn ang="0">
                  <a:pos x="178" y="868"/>
                </a:cxn>
                <a:cxn ang="0">
                  <a:pos x="127" y="819"/>
                </a:cxn>
                <a:cxn ang="0">
                  <a:pos x="83" y="764"/>
                </a:cxn>
                <a:cxn ang="0">
                  <a:pos x="47" y="703"/>
                </a:cxn>
                <a:cxn ang="0">
                  <a:pos x="22" y="635"/>
                </a:cxn>
                <a:cxn ang="0">
                  <a:pos x="5" y="565"/>
                </a:cxn>
                <a:cxn ang="0">
                  <a:pos x="0" y="489"/>
                </a:cxn>
                <a:cxn ang="0">
                  <a:pos x="5" y="415"/>
                </a:cxn>
                <a:cxn ang="0">
                  <a:pos x="22" y="344"/>
                </a:cxn>
                <a:cxn ang="0">
                  <a:pos x="47" y="277"/>
                </a:cxn>
                <a:cxn ang="0">
                  <a:pos x="83" y="216"/>
                </a:cxn>
                <a:cxn ang="0">
                  <a:pos x="127" y="160"/>
                </a:cxn>
                <a:cxn ang="0">
                  <a:pos x="178" y="111"/>
                </a:cxn>
                <a:cxn ang="0">
                  <a:pos x="235" y="70"/>
                </a:cxn>
                <a:cxn ang="0">
                  <a:pos x="299" y="38"/>
                </a:cxn>
                <a:cxn ang="0">
                  <a:pos x="367" y="15"/>
                </a:cxn>
                <a:cxn ang="0">
                  <a:pos x="440" y="2"/>
                </a:cxn>
                <a:cxn ang="0">
                  <a:pos x="515" y="0"/>
                </a:cxn>
                <a:cxn ang="0">
                  <a:pos x="588" y="10"/>
                </a:cxn>
                <a:cxn ang="0">
                  <a:pos x="658" y="29"/>
                </a:cxn>
                <a:cxn ang="0">
                  <a:pos x="724" y="59"/>
                </a:cxn>
                <a:cxn ang="0">
                  <a:pos x="784" y="97"/>
                </a:cxn>
                <a:cxn ang="0">
                  <a:pos x="836" y="143"/>
                </a:cxn>
                <a:cxn ang="0">
                  <a:pos x="882" y="197"/>
                </a:cxn>
                <a:cxn ang="0">
                  <a:pos x="920" y="255"/>
                </a:cxn>
                <a:cxn ang="0">
                  <a:pos x="950" y="321"/>
                </a:cxn>
                <a:cxn ang="0">
                  <a:pos x="970" y="391"/>
                </a:cxn>
                <a:cxn ang="0">
                  <a:pos x="979" y="465"/>
                </a:cxn>
              </a:cxnLst>
              <a:rect l="0" t="0" r="r" b="b"/>
              <a:pathLst>
                <a:path w="980" h="980">
                  <a:moveTo>
                    <a:pt x="980" y="489"/>
                  </a:moveTo>
                  <a:lnTo>
                    <a:pt x="980" y="489"/>
                  </a:lnTo>
                  <a:lnTo>
                    <a:pt x="979" y="515"/>
                  </a:lnTo>
                  <a:lnTo>
                    <a:pt x="978" y="539"/>
                  </a:lnTo>
                  <a:lnTo>
                    <a:pt x="974" y="565"/>
                  </a:lnTo>
                  <a:lnTo>
                    <a:pt x="970" y="589"/>
                  </a:lnTo>
                  <a:lnTo>
                    <a:pt x="964" y="612"/>
                  </a:lnTo>
                  <a:lnTo>
                    <a:pt x="957" y="635"/>
                  </a:lnTo>
                  <a:lnTo>
                    <a:pt x="950" y="658"/>
                  </a:lnTo>
                  <a:lnTo>
                    <a:pt x="941" y="681"/>
                  </a:lnTo>
                  <a:lnTo>
                    <a:pt x="932" y="703"/>
                  </a:lnTo>
                  <a:lnTo>
                    <a:pt x="920" y="723"/>
                  </a:lnTo>
                  <a:lnTo>
                    <a:pt x="909" y="744"/>
                  </a:lnTo>
                  <a:lnTo>
                    <a:pt x="896" y="764"/>
                  </a:lnTo>
                  <a:lnTo>
                    <a:pt x="882" y="783"/>
                  </a:lnTo>
                  <a:lnTo>
                    <a:pt x="868" y="801"/>
                  </a:lnTo>
                  <a:lnTo>
                    <a:pt x="853" y="819"/>
                  </a:lnTo>
                  <a:lnTo>
                    <a:pt x="836" y="836"/>
                  </a:lnTo>
                  <a:lnTo>
                    <a:pt x="819" y="852"/>
                  </a:lnTo>
                  <a:lnTo>
                    <a:pt x="802" y="868"/>
                  </a:lnTo>
                  <a:lnTo>
                    <a:pt x="784" y="883"/>
                  </a:lnTo>
                  <a:lnTo>
                    <a:pt x="763" y="896"/>
                  </a:lnTo>
                  <a:lnTo>
                    <a:pt x="744" y="909"/>
                  </a:lnTo>
                  <a:lnTo>
                    <a:pt x="724" y="920"/>
                  </a:lnTo>
                  <a:lnTo>
                    <a:pt x="702" y="932"/>
                  </a:lnTo>
                  <a:lnTo>
                    <a:pt x="680" y="942"/>
                  </a:lnTo>
                  <a:lnTo>
                    <a:pt x="658" y="950"/>
                  </a:lnTo>
                  <a:lnTo>
                    <a:pt x="635" y="957"/>
                  </a:lnTo>
                  <a:lnTo>
                    <a:pt x="612" y="965"/>
                  </a:lnTo>
                  <a:lnTo>
                    <a:pt x="588" y="970"/>
                  </a:lnTo>
                  <a:lnTo>
                    <a:pt x="564" y="974"/>
                  </a:lnTo>
                  <a:lnTo>
                    <a:pt x="540" y="978"/>
                  </a:lnTo>
                  <a:lnTo>
                    <a:pt x="515" y="979"/>
                  </a:lnTo>
                  <a:lnTo>
                    <a:pt x="490" y="980"/>
                  </a:lnTo>
                  <a:lnTo>
                    <a:pt x="464" y="979"/>
                  </a:lnTo>
                  <a:lnTo>
                    <a:pt x="440" y="978"/>
                  </a:lnTo>
                  <a:lnTo>
                    <a:pt x="416" y="974"/>
                  </a:lnTo>
                  <a:lnTo>
                    <a:pt x="391" y="970"/>
                  </a:lnTo>
                  <a:lnTo>
                    <a:pt x="367" y="965"/>
                  </a:lnTo>
                  <a:lnTo>
                    <a:pt x="344" y="957"/>
                  </a:lnTo>
                  <a:lnTo>
                    <a:pt x="321" y="950"/>
                  </a:lnTo>
                  <a:lnTo>
                    <a:pt x="299" y="942"/>
                  </a:lnTo>
                  <a:lnTo>
                    <a:pt x="277" y="932"/>
                  </a:lnTo>
                  <a:lnTo>
                    <a:pt x="256" y="920"/>
                  </a:lnTo>
                  <a:lnTo>
                    <a:pt x="235" y="909"/>
                  </a:lnTo>
                  <a:lnTo>
                    <a:pt x="216" y="896"/>
                  </a:lnTo>
                  <a:lnTo>
                    <a:pt x="197" y="883"/>
                  </a:lnTo>
                  <a:lnTo>
                    <a:pt x="178" y="868"/>
                  </a:lnTo>
                  <a:lnTo>
                    <a:pt x="160" y="852"/>
                  </a:lnTo>
                  <a:lnTo>
                    <a:pt x="143" y="836"/>
                  </a:lnTo>
                  <a:lnTo>
                    <a:pt x="127" y="819"/>
                  </a:lnTo>
                  <a:lnTo>
                    <a:pt x="111" y="801"/>
                  </a:lnTo>
                  <a:lnTo>
                    <a:pt x="97" y="783"/>
                  </a:lnTo>
                  <a:lnTo>
                    <a:pt x="83" y="764"/>
                  </a:lnTo>
                  <a:lnTo>
                    <a:pt x="70" y="744"/>
                  </a:lnTo>
                  <a:lnTo>
                    <a:pt x="59" y="723"/>
                  </a:lnTo>
                  <a:lnTo>
                    <a:pt x="47" y="703"/>
                  </a:lnTo>
                  <a:lnTo>
                    <a:pt x="38" y="681"/>
                  </a:lnTo>
                  <a:lnTo>
                    <a:pt x="29" y="658"/>
                  </a:lnTo>
                  <a:lnTo>
                    <a:pt x="22" y="635"/>
                  </a:lnTo>
                  <a:lnTo>
                    <a:pt x="15" y="612"/>
                  </a:lnTo>
                  <a:lnTo>
                    <a:pt x="9" y="589"/>
                  </a:lnTo>
                  <a:lnTo>
                    <a:pt x="5" y="565"/>
                  </a:lnTo>
                  <a:lnTo>
                    <a:pt x="3" y="539"/>
                  </a:lnTo>
                  <a:lnTo>
                    <a:pt x="0" y="515"/>
                  </a:lnTo>
                  <a:lnTo>
                    <a:pt x="0" y="489"/>
                  </a:lnTo>
                  <a:lnTo>
                    <a:pt x="0" y="465"/>
                  </a:lnTo>
                  <a:lnTo>
                    <a:pt x="3" y="440"/>
                  </a:lnTo>
                  <a:lnTo>
                    <a:pt x="5" y="415"/>
                  </a:lnTo>
                  <a:lnTo>
                    <a:pt x="9" y="391"/>
                  </a:lnTo>
                  <a:lnTo>
                    <a:pt x="15" y="367"/>
                  </a:lnTo>
                  <a:lnTo>
                    <a:pt x="22" y="344"/>
                  </a:lnTo>
                  <a:lnTo>
                    <a:pt x="29" y="321"/>
                  </a:lnTo>
                  <a:lnTo>
                    <a:pt x="38" y="299"/>
                  </a:lnTo>
                  <a:lnTo>
                    <a:pt x="47" y="277"/>
                  </a:lnTo>
                  <a:lnTo>
                    <a:pt x="59" y="255"/>
                  </a:lnTo>
                  <a:lnTo>
                    <a:pt x="70" y="235"/>
                  </a:lnTo>
                  <a:lnTo>
                    <a:pt x="83" y="216"/>
                  </a:lnTo>
                  <a:lnTo>
                    <a:pt x="97" y="197"/>
                  </a:lnTo>
                  <a:lnTo>
                    <a:pt x="111" y="177"/>
                  </a:lnTo>
                  <a:lnTo>
                    <a:pt x="127" y="160"/>
                  </a:lnTo>
                  <a:lnTo>
                    <a:pt x="143" y="143"/>
                  </a:lnTo>
                  <a:lnTo>
                    <a:pt x="160" y="126"/>
                  </a:lnTo>
                  <a:lnTo>
                    <a:pt x="178" y="111"/>
                  </a:lnTo>
                  <a:lnTo>
                    <a:pt x="197" y="97"/>
                  </a:lnTo>
                  <a:lnTo>
                    <a:pt x="216" y="83"/>
                  </a:lnTo>
                  <a:lnTo>
                    <a:pt x="235" y="70"/>
                  </a:lnTo>
                  <a:lnTo>
                    <a:pt x="256" y="59"/>
                  </a:lnTo>
                  <a:lnTo>
                    <a:pt x="277" y="48"/>
                  </a:lnTo>
                  <a:lnTo>
                    <a:pt x="299" y="38"/>
                  </a:lnTo>
                  <a:lnTo>
                    <a:pt x="321" y="29"/>
                  </a:lnTo>
                  <a:lnTo>
                    <a:pt x="344" y="22"/>
                  </a:lnTo>
                  <a:lnTo>
                    <a:pt x="367" y="15"/>
                  </a:lnTo>
                  <a:lnTo>
                    <a:pt x="391" y="10"/>
                  </a:lnTo>
                  <a:lnTo>
                    <a:pt x="416" y="5"/>
                  </a:lnTo>
                  <a:lnTo>
                    <a:pt x="440" y="2"/>
                  </a:lnTo>
                  <a:lnTo>
                    <a:pt x="464" y="0"/>
                  </a:lnTo>
                  <a:lnTo>
                    <a:pt x="490" y="0"/>
                  </a:lnTo>
                  <a:lnTo>
                    <a:pt x="515" y="0"/>
                  </a:lnTo>
                  <a:lnTo>
                    <a:pt x="540" y="2"/>
                  </a:lnTo>
                  <a:lnTo>
                    <a:pt x="564" y="5"/>
                  </a:lnTo>
                  <a:lnTo>
                    <a:pt x="588" y="10"/>
                  </a:lnTo>
                  <a:lnTo>
                    <a:pt x="612" y="15"/>
                  </a:lnTo>
                  <a:lnTo>
                    <a:pt x="635" y="22"/>
                  </a:lnTo>
                  <a:lnTo>
                    <a:pt x="658" y="29"/>
                  </a:lnTo>
                  <a:lnTo>
                    <a:pt x="680" y="38"/>
                  </a:lnTo>
                  <a:lnTo>
                    <a:pt x="702" y="48"/>
                  </a:lnTo>
                  <a:lnTo>
                    <a:pt x="724" y="59"/>
                  </a:lnTo>
                  <a:lnTo>
                    <a:pt x="744" y="70"/>
                  </a:lnTo>
                  <a:lnTo>
                    <a:pt x="763" y="83"/>
                  </a:lnTo>
                  <a:lnTo>
                    <a:pt x="784" y="97"/>
                  </a:lnTo>
                  <a:lnTo>
                    <a:pt x="802" y="111"/>
                  </a:lnTo>
                  <a:lnTo>
                    <a:pt x="819" y="126"/>
                  </a:lnTo>
                  <a:lnTo>
                    <a:pt x="836" y="143"/>
                  </a:lnTo>
                  <a:lnTo>
                    <a:pt x="853" y="160"/>
                  </a:lnTo>
                  <a:lnTo>
                    <a:pt x="868" y="177"/>
                  </a:lnTo>
                  <a:lnTo>
                    <a:pt x="882" y="197"/>
                  </a:lnTo>
                  <a:lnTo>
                    <a:pt x="896" y="216"/>
                  </a:lnTo>
                  <a:lnTo>
                    <a:pt x="909" y="235"/>
                  </a:lnTo>
                  <a:lnTo>
                    <a:pt x="920" y="255"/>
                  </a:lnTo>
                  <a:lnTo>
                    <a:pt x="932" y="277"/>
                  </a:lnTo>
                  <a:lnTo>
                    <a:pt x="941" y="299"/>
                  </a:lnTo>
                  <a:lnTo>
                    <a:pt x="950" y="321"/>
                  </a:lnTo>
                  <a:lnTo>
                    <a:pt x="957" y="344"/>
                  </a:lnTo>
                  <a:lnTo>
                    <a:pt x="964" y="367"/>
                  </a:lnTo>
                  <a:lnTo>
                    <a:pt x="970" y="391"/>
                  </a:lnTo>
                  <a:lnTo>
                    <a:pt x="974" y="415"/>
                  </a:lnTo>
                  <a:lnTo>
                    <a:pt x="978" y="440"/>
                  </a:lnTo>
                  <a:lnTo>
                    <a:pt x="979" y="465"/>
                  </a:lnTo>
                  <a:lnTo>
                    <a:pt x="980" y="489"/>
                  </a:lnTo>
                  <a:close/>
                </a:path>
              </a:pathLst>
            </a:custGeom>
            <a:solidFill>
              <a:srgbClr val="183A67"/>
            </a:solidFill>
            <a:ln w="9525">
              <a:noFill/>
              <a:round/>
              <a:headEnd/>
              <a:tailEnd/>
            </a:ln>
            <a:effectLst>
              <a:outerShdw dist="53882" dir="2700000" algn="ctr" rotWithShape="0">
                <a:srgbClr val="000000">
                  <a:alpha val="50000"/>
                </a:srgbClr>
              </a:outerShdw>
            </a:effec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sp>
          <p:nvSpPr>
            <p:cNvPr id="117" name="Freeform 630"/>
            <p:cNvSpPr>
              <a:spLocks/>
            </p:cNvSpPr>
            <p:nvPr/>
          </p:nvSpPr>
          <p:spPr bwMode="auto">
            <a:xfrm>
              <a:off x="3016" y="870"/>
              <a:ext cx="874" cy="874"/>
            </a:xfrm>
            <a:custGeom>
              <a:avLst/>
              <a:gdLst>
                <a:gd name="T0" fmla="*/ 979 w 980"/>
                <a:gd name="T1" fmla="*/ 515 h 980"/>
                <a:gd name="T2" fmla="*/ 970 w 980"/>
                <a:gd name="T3" fmla="*/ 589 h 980"/>
                <a:gd name="T4" fmla="*/ 950 w 980"/>
                <a:gd name="T5" fmla="*/ 658 h 980"/>
                <a:gd name="T6" fmla="*/ 920 w 980"/>
                <a:gd name="T7" fmla="*/ 723 h 980"/>
                <a:gd name="T8" fmla="*/ 882 w 980"/>
                <a:gd name="T9" fmla="*/ 783 h 980"/>
                <a:gd name="T10" fmla="*/ 836 w 980"/>
                <a:gd name="T11" fmla="*/ 836 h 980"/>
                <a:gd name="T12" fmla="*/ 784 w 980"/>
                <a:gd name="T13" fmla="*/ 883 h 980"/>
                <a:gd name="T14" fmla="*/ 724 w 980"/>
                <a:gd name="T15" fmla="*/ 920 h 980"/>
                <a:gd name="T16" fmla="*/ 658 w 980"/>
                <a:gd name="T17" fmla="*/ 950 h 980"/>
                <a:gd name="T18" fmla="*/ 588 w 980"/>
                <a:gd name="T19" fmla="*/ 970 h 980"/>
                <a:gd name="T20" fmla="*/ 515 w 980"/>
                <a:gd name="T21" fmla="*/ 979 h 980"/>
                <a:gd name="T22" fmla="*/ 464 w 980"/>
                <a:gd name="T23" fmla="*/ 979 h 980"/>
                <a:gd name="T24" fmla="*/ 391 w 980"/>
                <a:gd name="T25" fmla="*/ 970 h 980"/>
                <a:gd name="T26" fmla="*/ 321 w 980"/>
                <a:gd name="T27" fmla="*/ 950 h 980"/>
                <a:gd name="T28" fmla="*/ 256 w 980"/>
                <a:gd name="T29" fmla="*/ 920 h 980"/>
                <a:gd name="T30" fmla="*/ 197 w 980"/>
                <a:gd name="T31" fmla="*/ 883 h 980"/>
                <a:gd name="T32" fmla="*/ 143 w 980"/>
                <a:gd name="T33" fmla="*/ 836 h 980"/>
                <a:gd name="T34" fmla="*/ 97 w 980"/>
                <a:gd name="T35" fmla="*/ 783 h 980"/>
                <a:gd name="T36" fmla="*/ 59 w 980"/>
                <a:gd name="T37" fmla="*/ 723 h 980"/>
                <a:gd name="T38" fmla="*/ 29 w 980"/>
                <a:gd name="T39" fmla="*/ 658 h 980"/>
                <a:gd name="T40" fmla="*/ 9 w 980"/>
                <a:gd name="T41" fmla="*/ 589 h 980"/>
                <a:gd name="T42" fmla="*/ 0 w 980"/>
                <a:gd name="T43" fmla="*/ 515 h 980"/>
                <a:gd name="T44" fmla="*/ 0 w 980"/>
                <a:gd name="T45" fmla="*/ 465 h 980"/>
                <a:gd name="T46" fmla="*/ 9 w 980"/>
                <a:gd name="T47" fmla="*/ 391 h 980"/>
                <a:gd name="T48" fmla="*/ 29 w 980"/>
                <a:gd name="T49" fmla="*/ 321 h 980"/>
                <a:gd name="T50" fmla="*/ 59 w 980"/>
                <a:gd name="T51" fmla="*/ 255 h 980"/>
                <a:gd name="T52" fmla="*/ 97 w 980"/>
                <a:gd name="T53" fmla="*/ 197 h 980"/>
                <a:gd name="T54" fmla="*/ 143 w 980"/>
                <a:gd name="T55" fmla="*/ 143 h 980"/>
                <a:gd name="T56" fmla="*/ 197 w 980"/>
                <a:gd name="T57" fmla="*/ 97 h 980"/>
                <a:gd name="T58" fmla="*/ 256 w 980"/>
                <a:gd name="T59" fmla="*/ 59 h 980"/>
                <a:gd name="T60" fmla="*/ 321 w 980"/>
                <a:gd name="T61" fmla="*/ 29 h 980"/>
                <a:gd name="T62" fmla="*/ 391 w 980"/>
                <a:gd name="T63" fmla="*/ 10 h 980"/>
                <a:gd name="T64" fmla="*/ 464 w 980"/>
                <a:gd name="T65" fmla="*/ 0 h 980"/>
                <a:gd name="T66" fmla="*/ 515 w 980"/>
                <a:gd name="T67" fmla="*/ 0 h 980"/>
                <a:gd name="T68" fmla="*/ 588 w 980"/>
                <a:gd name="T69" fmla="*/ 10 h 980"/>
                <a:gd name="T70" fmla="*/ 658 w 980"/>
                <a:gd name="T71" fmla="*/ 29 h 980"/>
                <a:gd name="T72" fmla="*/ 724 w 980"/>
                <a:gd name="T73" fmla="*/ 59 h 980"/>
                <a:gd name="T74" fmla="*/ 784 w 980"/>
                <a:gd name="T75" fmla="*/ 97 h 980"/>
                <a:gd name="T76" fmla="*/ 836 w 980"/>
                <a:gd name="T77" fmla="*/ 143 h 980"/>
                <a:gd name="T78" fmla="*/ 882 w 980"/>
                <a:gd name="T79" fmla="*/ 197 h 980"/>
                <a:gd name="T80" fmla="*/ 920 w 980"/>
                <a:gd name="T81" fmla="*/ 255 h 980"/>
                <a:gd name="T82" fmla="*/ 950 w 980"/>
                <a:gd name="T83" fmla="*/ 321 h 980"/>
                <a:gd name="T84" fmla="*/ 970 w 980"/>
                <a:gd name="T85" fmla="*/ 391 h 980"/>
                <a:gd name="T86" fmla="*/ 979 w 980"/>
                <a:gd name="T87" fmla="*/ 465 h 9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80"/>
                <a:gd name="T133" fmla="*/ 0 h 980"/>
                <a:gd name="T134" fmla="*/ 980 w 980"/>
                <a:gd name="T135" fmla="*/ 980 h 9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80" h="980">
                  <a:moveTo>
                    <a:pt x="980" y="489"/>
                  </a:moveTo>
                  <a:lnTo>
                    <a:pt x="980" y="489"/>
                  </a:lnTo>
                  <a:lnTo>
                    <a:pt x="979" y="515"/>
                  </a:lnTo>
                  <a:lnTo>
                    <a:pt x="978" y="539"/>
                  </a:lnTo>
                  <a:lnTo>
                    <a:pt x="974" y="565"/>
                  </a:lnTo>
                  <a:lnTo>
                    <a:pt x="970" y="589"/>
                  </a:lnTo>
                  <a:lnTo>
                    <a:pt x="964" y="612"/>
                  </a:lnTo>
                  <a:lnTo>
                    <a:pt x="957" y="635"/>
                  </a:lnTo>
                  <a:lnTo>
                    <a:pt x="950" y="658"/>
                  </a:lnTo>
                  <a:lnTo>
                    <a:pt x="941" y="681"/>
                  </a:lnTo>
                  <a:lnTo>
                    <a:pt x="932" y="703"/>
                  </a:lnTo>
                  <a:lnTo>
                    <a:pt x="920" y="723"/>
                  </a:lnTo>
                  <a:lnTo>
                    <a:pt x="909" y="744"/>
                  </a:lnTo>
                  <a:lnTo>
                    <a:pt x="896" y="764"/>
                  </a:lnTo>
                  <a:lnTo>
                    <a:pt x="882" y="783"/>
                  </a:lnTo>
                  <a:lnTo>
                    <a:pt x="868" y="801"/>
                  </a:lnTo>
                  <a:lnTo>
                    <a:pt x="853" y="819"/>
                  </a:lnTo>
                  <a:lnTo>
                    <a:pt x="836" y="836"/>
                  </a:lnTo>
                  <a:lnTo>
                    <a:pt x="819" y="852"/>
                  </a:lnTo>
                  <a:lnTo>
                    <a:pt x="802" y="868"/>
                  </a:lnTo>
                  <a:lnTo>
                    <a:pt x="784" y="883"/>
                  </a:lnTo>
                  <a:lnTo>
                    <a:pt x="763" y="896"/>
                  </a:lnTo>
                  <a:lnTo>
                    <a:pt x="744" y="909"/>
                  </a:lnTo>
                  <a:lnTo>
                    <a:pt x="724" y="920"/>
                  </a:lnTo>
                  <a:lnTo>
                    <a:pt x="702" y="932"/>
                  </a:lnTo>
                  <a:lnTo>
                    <a:pt x="680" y="942"/>
                  </a:lnTo>
                  <a:lnTo>
                    <a:pt x="658" y="950"/>
                  </a:lnTo>
                  <a:lnTo>
                    <a:pt x="635" y="957"/>
                  </a:lnTo>
                  <a:lnTo>
                    <a:pt x="612" y="965"/>
                  </a:lnTo>
                  <a:lnTo>
                    <a:pt x="588" y="970"/>
                  </a:lnTo>
                  <a:lnTo>
                    <a:pt x="564" y="974"/>
                  </a:lnTo>
                  <a:lnTo>
                    <a:pt x="540" y="978"/>
                  </a:lnTo>
                  <a:lnTo>
                    <a:pt x="515" y="979"/>
                  </a:lnTo>
                  <a:lnTo>
                    <a:pt x="490" y="980"/>
                  </a:lnTo>
                  <a:lnTo>
                    <a:pt x="464" y="979"/>
                  </a:lnTo>
                  <a:lnTo>
                    <a:pt x="440" y="978"/>
                  </a:lnTo>
                  <a:lnTo>
                    <a:pt x="416" y="974"/>
                  </a:lnTo>
                  <a:lnTo>
                    <a:pt x="391" y="970"/>
                  </a:lnTo>
                  <a:lnTo>
                    <a:pt x="367" y="965"/>
                  </a:lnTo>
                  <a:lnTo>
                    <a:pt x="344" y="957"/>
                  </a:lnTo>
                  <a:lnTo>
                    <a:pt x="321" y="950"/>
                  </a:lnTo>
                  <a:lnTo>
                    <a:pt x="299" y="942"/>
                  </a:lnTo>
                  <a:lnTo>
                    <a:pt x="277" y="932"/>
                  </a:lnTo>
                  <a:lnTo>
                    <a:pt x="256" y="920"/>
                  </a:lnTo>
                  <a:lnTo>
                    <a:pt x="235" y="909"/>
                  </a:lnTo>
                  <a:lnTo>
                    <a:pt x="216" y="896"/>
                  </a:lnTo>
                  <a:lnTo>
                    <a:pt x="197" y="883"/>
                  </a:lnTo>
                  <a:lnTo>
                    <a:pt x="178" y="868"/>
                  </a:lnTo>
                  <a:lnTo>
                    <a:pt x="160" y="852"/>
                  </a:lnTo>
                  <a:lnTo>
                    <a:pt x="143" y="836"/>
                  </a:lnTo>
                  <a:lnTo>
                    <a:pt x="127" y="819"/>
                  </a:lnTo>
                  <a:lnTo>
                    <a:pt x="111" y="801"/>
                  </a:lnTo>
                  <a:lnTo>
                    <a:pt x="97" y="783"/>
                  </a:lnTo>
                  <a:lnTo>
                    <a:pt x="83" y="764"/>
                  </a:lnTo>
                  <a:lnTo>
                    <a:pt x="70" y="744"/>
                  </a:lnTo>
                  <a:lnTo>
                    <a:pt x="59" y="723"/>
                  </a:lnTo>
                  <a:lnTo>
                    <a:pt x="47" y="703"/>
                  </a:lnTo>
                  <a:lnTo>
                    <a:pt x="38" y="681"/>
                  </a:lnTo>
                  <a:lnTo>
                    <a:pt x="29" y="658"/>
                  </a:lnTo>
                  <a:lnTo>
                    <a:pt x="22" y="635"/>
                  </a:lnTo>
                  <a:lnTo>
                    <a:pt x="15" y="612"/>
                  </a:lnTo>
                  <a:lnTo>
                    <a:pt x="9" y="589"/>
                  </a:lnTo>
                  <a:lnTo>
                    <a:pt x="5" y="565"/>
                  </a:lnTo>
                  <a:lnTo>
                    <a:pt x="3" y="539"/>
                  </a:lnTo>
                  <a:lnTo>
                    <a:pt x="0" y="515"/>
                  </a:lnTo>
                  <a:lnTo>
                    <a:pt x="0" y="489"/>
                  </a:lnTo>
                  <a:lnTo>
                    <a:pt x="0" y="465"/>
                  </a:lnTo>
                  <a:lnTo>
                    <a:pt x="3" y="440"/>
                  </a:lnTo>
                  <a:lnTo>
                    <a:pt x="5" y="415"/>
                  </a:lnTo>
                  <a:lnTo>
                    <a:pt x="9" y="391"/>
                  </a:lnTo>
                  <a:lnTo>
                    <a:pt x="15" y="367"/>
                  </a:lnTo>
                  <a:lnTo>
                    <a:pt x="22" y="344"/>
                  </a:lnTo>
                  <a:lnTo>
                    <a:pt x="29" y="321"/>
                  </a:lnTo>
                  <a:lnTo>
                    <a:pt x="38" y="299"/>
                  </a:lnTo>
                  <a:lnTo>
                    <a:pt x="47" y="277"/>
                  </a:lnTo>
                  <a:lnTo>
                    <a:pt x="59" y="255"/>
                  </a:lnTo>
                  <a:lnTo>
                    <a:pt x="70" y="235"/>
                  </a:lnTo>
                  <a:lnTo>
                    <a:pt x="83" y="216"/>
                  </a:lnTo>
                  <a:lnTo>
                    <a:pt x="97" y="197"/>
                  </a:lnTo>
                  <a:lnTo>
                    <a:pt x="111" y="177"/>
                  </a:lnTo>
                  <a:lnTo>
                    <a:pt x="127" y="160"/>
                  </a:lnTo>
                  <a:lnTo>
                    <a:pt x="143" y="143"/>
                  </a:lnTo>
                  <a:lnTo>
                    <a:pt x="160" y="126"/>
                  </a:lnTo>
                  <a:lnTo>
                    <a:pt x="178" y="111"/>
                  </a:lnTo>
                  <a:lnTo>
                    <a:pt x="197" y="97"/>
                  </a:lnTo>
                  <a:lnTo>
                    <a:pt x="216" y="83"/>
                  </a:lnTo>
                  <a:lnTo>
                    <a:pt x="235" y="70"/>
                  </a:lnTo>
                  <a:lnTo>
                    <a:pt x="256" y="59"/>
                  </a:lnTo>
                  <a:lnTo>
                    <a:pt x="277" y="48"/>
                  </a:lnTo>
                  <a:lnTo>
                    <a:pt x="299" y="38"/>
                  </a:lnTo>
                  <a:lnTo>
                    <a:pt x="321" y="29"/>
                  </a:lnTo>
                  <a:lnTo>
                    <a:pt x="344" y="22"/>
                  </a:lnTo>
                  <a:lnTo>
                    <a:pt x="367" y="15"/>
                  </a:lnTo>
                  <a:lnTo>
                    <a:pt x="391" y="10"/>
                  </a:lnTo>
                  <a:lnTo>
                    <a:pt x="416" y="5"/>
                  </a:lnTo>
                  <a:lnTo>
                    <a:pt x="440" y="2"/>
                  </a:lnTo>
                  <a:lnTo>
                    <a:pt x="464" y="0"/>
                  </a:lnTo>
                  <a:lnTo>
                    <a:pt x="490" y="0"/>
                  </a:lnTo>
                  <a:lnTo>
                    <a:pt x="515" y="0"/>
                  </a:lnTo>
                  <a:lnTo>
                    <a:pt x="540" y="2"/>
                  </a:lnTo>
                  <a:lnTo>
                    <a:pt x="564" y="5"/>
                  </a:lnTo>
                  <a:lnTo>
                    <a:pt x="588" y="10"/>
                  </a:lnTo>
                  <a:lnTo>
                    <a:pt x="612" y="15"/>
                  </a:lnTo>
                  <a:lnTo>
                    <a:pt x="635" y="22"/>
                  </a:lnTo>
                  <a:lnTo>
                    <a:pt x="658" y="29"/>
                  </a:lnTo>
                  <a:lnTo>
                    <a:pt x="680" y="38"/>
                  </a:lnTo>
                  <a:lnTo>
                    <a:pt x="702" y="48"/>
                  </a:lnTo>
                  <a:lnTo>
                    <a:pt x="724" y="59"/>
                  </a:lnTo>
                  <a:lnTo>
                    <a:pt x="744" y="70"/>
                  </a:lnTo>
                  <a:lnTo>
                    <a:pt x="763" y="83"/>
                  </a:lnTo>
                  <a:lnTo>
                    <a:pt x="784" y="97"/>
                  </a:lnTo>
                  <a:lnTo>
                    <a:pt x="802" y="111"/>
                  </a:lnTo>
                  <a:lnTo>
                    <a:pt x="819" y="126"/>
                  </a:lnTo>
                  <a:lnTo>
                    <a:pt x="836" y="143"/>
                  </a:lnTo>
                  <a:lnTo>
                    <a:pt x="853" y="160"/>
                  </a:lnTo>
                  <a:lnTo>
                    <a:pt x="868" y="177"/>
                  </a:lnTo>
                  <a:lnTo>
                    <a:pt x="882" y="197"/>
                  </a:lnTo>
                  <a:lnTo>
                    <a:pt x="896" y="216"/>
                  </a:lnTo>
                  <a:lnTo>
                    <a:pt x="909" y="235"/>
                  </a:lnTo>
                  <a:lnTo>
                    <a:pt x="920" y="255"/>
                  </a:lnTo>
                  <a:lnTo>
                    <a:pt x="932" y="277"/>
                  </a:lnTo>
                  <a:lnTo>
                    <a:pt x="941" y="299"/>
                  </a:lnTo>
                  <a:lnTo>
                    <a:pt x="950" y="321"/>
                  </a:lnTo>
                  <a:lnTo>
                    <a:pt x="957" y="344"/>
                  </a:lnTo>
                  <a:lnTo>
                    <a:pt x="964" y="367"/>
                  </a:lnTo>
                  <a:lnTo>
                    <a:pt x="970" y="391"/>
                  </a:lnTo>
                  <a:lnTo>
                    <a:pt x="974" y="415"/>
                  </a:lnTo>
                  <a:lnTo>
                    <a:pt x="978" y="440"/>
                  </a:lnTo>
                  <a:lnTo>
                    <a:pt x="979" y="465"/>
                  </a:lnTo>
                  <a:lnTo>
                    <a:pt x="980" y="489"/>
                  </a:lnTo>
                  <a:close/>
                </a:path>
              </a:pathLst>
            </a:custGeom>
            <a:gradFill rotWithShape="1">
              <a:gsLst>
                <a:gs pos="0">
                  <a:srgbClr val="FFFFFF">
                    <a:alpha val="75000"/>
                  </a:srgbClr>
                </a:gs>
                <a:gs pos="100000">
                  <a:srgbClr val="FFFFFF">
                    <a:alpha val="0"/>
                  </a:srgbClr>
                </a:gs>
              </a:gsLst>
              <a:lin ang="5400000" scaled="1"/>
            </a:gradFill>
            <a:ln>
              <a:noFill/>
            </a:ln>
            <a:extLst/>
          </p:spPr>
          <p:txBody>
            <a:bodyPr wrap="none" anchor="ctr"/>
            <a:lstStyle/>
            <a:p>
              <a:pPr fontAlgn="auto">
                <a:spcBef>
                  <a:spcPts val="0"/>
                </a:spcBef>
                <a:spcAft>
                  <a:spcPts val="0"/>
                </a:spcAft>
                <a:defRPr/>
              </a:pPr>
              <a:endParaRPr lang="zh-CN" altLang="en-US" kern="0">
                <a:solidFill>
                  <a:sysClr val="windowText" lastClr="000000"/>
                </a:solidFill>
                <a:latin typeface="Arial" charset="0"/>
                <a:ea typeface="宋体" charset="-122"/>
              </a:endParaRPr>
            </a:p>
          </p:txBody>
        </p:sp>
      </p:grpSp>
      <p:sp>
        <p:nvSpPr>
          <p:cNvPr id="118" name="矩形 12"/>
          <p:cNvSpPr>
            <a:spLocks noChangeArrowheads="1"/>
          </p:cNvSpPr>
          <p:nvPr/>
        </p:nvSpPr>
        <p:spPr bwMode="auto">
          <a:xfrm>
            <a:off x="3953392" y="2510065"/>
            <a:ext cx="877163" cy="646331"/>
          </a:xfrm>
          <a:prstGeom prst="rect">
            <a:avLst/>
          </a:prstGeom>
          <a:noFill/>
          <a:ln w="9525">
            <a:noFill/>
            <a:miter lim="800000"/>
            <a:headEnd/>
            <a:tailEnd/>
          </a:ln>
        </p:spPr>
        <p:txBody>
          <a:bodyPr wrap="none">
            <a:spAutoFit/>
          </a:bodyPr>
          <a:lstStyle/>
          <a:p>
            <a:r>
              <a:rPr lang="zh-CN" altLang="en-US" dirty="0">
                <a:latin typeface="微软雅黑" pitchFamily="34" charset="-122"/>
                <a:ea typeface="微软雅黑" pitchFamily="34" charset="-122"/>
              </a:rPr>
              <a:t>锚</a:t>
            </a:r>
            <a:r>
              <a:rPr lang="zh-CN" altLang="en-US" dirty="0" smtClean="0">
                <a:latin typeface="微软雅黑" pitchFamily="34" charset="-122"/>
                <a:ea typeface="微软雅黑" pitchFamily="34" charset="-122"/>
              </a:rPr>
              <a:t>文本</a:t>
            </a:r>
            <a:endParaRPr lang="en-US" altLang="zh-CN"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优化</a:t>
            </a:r>
            <a:endParaRPr lang="zh-CN" altLang="en-US" dirty="0">
              <a:latin typeface="微软雅黑" pitchFamily="34" charset="-122"/>
              <a:ea typeface="微软雅黑" pitchFamily="34" charset="-122"/>
            </a:endParaRPr>
          </a:p>
        </p:txBody>
      </p:sp>
      <p:sp>
        <p:nvSpPr>
          <p:cNvPr id="119" name="矩形 13"/>
          <p:cNvSpPr>
            <a:spLocks noChangeArrowheads="1"/>
          </p:cNvSpPr>
          <p:nvPr/>
        </p:nvSpPr>
        <p:spPr bwMode="auto">
          <a:xfrm>
            <a:off x="5940152" y="2028125"/>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获取流量</a:t>
            </a:r>
            <a:endParaRPr lang="zh-CN" altLang="en-US" dirty="0">
              <a:latin typeface="微软雅黑" pitchFamily="34" charset="-122"/>
              <a:ea typeface="微软雅黑" pitchFamily="34" charset="-122"/>
            </a:endParaRPr>
          </a:p>
        </p:txBody>
      </p:sp>
      <p:sp>
        <p:nvSpPr>
          <p:cNvPr id="120" name="矩形 14"/>
          <p:cNvSpPr>
            <a:spLocks noChangeArrowheads="1"/>
          </p:cNvSpPr>
          <p:nvPr/>
        </p:nvSpPr>
        <p:spPr bwMode="auto">
          <a:xfrm>
            <a:off x="6580227" y="4021862"/>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留住访客</a:t>
            </a:r>
            <a:endParaRPr lang="zh-CN" altLang="en-US" dirty="0">
              <a:latin typeface="微软雅黑" pitchFamily="34" charset="-122"/>
              <a:ea typeface="微软雅黑" pitchFamily="34" charset="-122"/>
            </a:endParaRPr>
          </a:p>
        </p:txBody>
      </p:sp>
      <p:sp>
        <p:nvSpPr>
          <p:cNvPr id="121" name="矩形 15"/>
          <p:cNvSpPr>
            <a:spLocks noChangeArrowheads="1"/>
          </p:cNvSpPr>
          <p:nvPr/>
        </p:nvSpPr>
        <p:spPr bwMode="auto">
          <a:xfrm>
            <a:off x="4355976" y="4715852"/>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更新网站</a:t>
            </a:r>
            <a:endParaRPr lang="zh-CN" altLang="en-US" dirty="0">
              <a:latin typeface="微软雅黑" pitchFamily="34" charset="-122"/>
              <a:ea typeface="微软雅黑" pitchFamily="34" charset="-122"/>
            </a:endParaRPr>
          </a:p>
        </p:txBody>
      </p:sp>
      <p:sp>
        <p:nvSpPr>
          <p:cNvPr id="122" name="矩形 15"/>
          <p:cNvSpPr>
            <a:spLocks noChangeArrowheads="1"/>
          </p:cNvSpPr>
          <p:nvPr/>
        </p:nvSpPr>
        <p:spPr bwMode="auto">
          <a:xfrm>
            <a:off x="2843808" y="4685953"/>
            <a:ext cx="1107996" cy="369332"/>
          </a:xfrm>
          <a:prstGeom prst="rect">
            <a:avLst/>
          </a:prstGeom>
          <a:noFill/>
          <a:ln w="9525">
            <a:noFill/>
            <a:miter lim="800000"/>
            <a:headEnd/>
            <a:tailEnd/>
          </a:ln>
        </p:spPr>
        <p:txBody>
          <a:bodyPr wrap="none">
            <a:spAutoFit/>
          </a:bodyPr>
          <a:lstStyle/>
          <a:p>
            <a:r>
              <a:rPr lang="zh-CN" altLang="en-US" dirty="0" smtClean="0">
                <a:latin typeface="微软雅黑" pitchFamily="34" charset="-122"/>
                <a:ea typeface="微软雅黑" pitchFamily="34" charset="-122"/>
              </a:rPr>
              <a:t>排名优化</a:t>
            </a:r>
            <a:endParaRPr lang="zh-CN" altLang="en-US" dirty="0">
              <a:latin typeface="微软雅黑" pitchFamily="34" charset="-122"/>
              <a:ea typeface="微软雅黑" pitchFamily="34" charset="-122"/>
            </a:endParaRPr>
          </a:p>
        </p:txBody>
      </p:sp>
      <p:sp>
        <p:nvSpPr>
          <p:cNvPr id="123" name="矩形 15"/>
          <p:cNvSpPr>
            <a:spLocks noChangeArrowheads="1"/>
          </p:cNvSpPr>
          <p:nvPr/>
        </p:nvSpPr>
        <p:spPr bwMode="auto">
          <a:xfrm>
            <a:off x="5149420" y="3068960"/>
            <a:ext cx="1230743" cy="923330"/>
          </a:xfrm>
          <a:prstGeom prst="rect">
            <a:avLst/>
          </a:prstGeom>
          <a:noFill/>
          <a:ln w="9525">
            <a:noFill/>
            <a:miter lim="800000"/>
            <a:headEnd/>
            <a:tailEnd/>
          </a:ln>
        </p:spPr>
        <p:txBody>
          <a:bodyPr wrap="square">
            <a:spAutoFit/>
          </a:bodyPr>
          <a:lstStyle/>
          <a:p>
            <a:r>
              <a:rPr lang="zh-CN" altLang="en-US" dirty="0" smtClean="0">
                <a:latin typeface="微软雅黑" pitchFamily="34" charset="-122"/>
                <a:ea typeface="微软雅黑" pitchFamily="34" charset="-122"/>
              </a:rPr>
              <a:t>高质量的内容频率越高越好</a:t>
            </a:r>
            <a:endParaRPr lang="zh-CN" altLang="en-US" dirty="0">
              <a:latin typeface="微软雅黑" pitchFamily="34" charset="-122"/>
              <a:ea typeface="微软雅黑" pitchFamily="34" charset="-122"/>
            </a:endParaRPr>
          </a:p>
        </p:txBody>
      </p:sp>
      <p:sp>
        <p:nvSpPr>
          <p:cNvPr id="124" name="圆角矩形标注 123"/>
          <p:cNvSpPr/>
          <p:nvPr/>
        </p:nvSpPr>
        <p:spPr>
          <a:xfrm>
            <a:off x="1046183" y="1679521"/>
            <a:ext cx="1504775" cy="998935"/>
          </a:xfrm>
          <a:prstGeom prst="wedgeRoundRectCallout">
            <a:avLst>
              <a:gd name="adj1" fmla="val 113485"/>
              <a:gd name="adj2" fmla="val 631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企业</a:t>
            </a:r>
            <a:r>
              <a:rPr lang="zh-CN" altLang="en-US" dirty="0" smtClean="0"/>
              <a:t>站建议一天一篇</a:t>
            </a:r>
            <a:r>
              <a:rPr lang="zh-CN" altLang="en-US" dirty="0"/>
              <a:t>，规律更新</a:t>
            </a:r>
          </a:p>
        </p:txBody>
      </p:sp>
    </p:spTree>
    <p:extLst>
      <p:ext uri="{BB962C8B-B14F-4D97-AF65-F5344CB8AC3E}">
        <p14:creationId xmlns:p14="http://schemas.microsoft.com/office/powerpoint/2010/main" val="3615054199"/>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anim calcmode="lin" valueType="num">
                                      <p:cBhvr>
                                        <p:cTn id="8" dur="500" fill="hold"/>
                                        <p:tgtEl>
                                          <p:spTgt spid="105"/>
                                        </p:tgtEl>
                                        <p:attrNameLst>
                                          <p:attrName>ppt_x</p:attrName>
                                        </p:attrNameLst>
                                      </p:cBhvr>
                                      <p:tavLst>
                                        <p:tav tm="0">
                                          <p:val>
                                            <p:strVal val="#ppt_x"/>
                                          </p:val>
                                        </p:tav>
                                        <p:tav tm="100000">
                                          <p:val>
                                            <p:strVal val="#ppt_x"/>
                                          </p:val>
                                        </p:tav>
                                      </p:tavLst>
                                    </p:anim>
                                    <p:anim calcmode="lin" valueType="num">
                                      <p:cBhvr>
                                        <p:cTn id="9" dur="5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7" name="矩形 4"/>
          <p:cNvSpPr>
            <a:spLocks noChangeArrowheads="1"/>
          </p:cNvSpPr>
          <p:nvPr/>
        </p:nvSpPr>
        <p:spPr bwMode="auto">
          <a:xfrm>
            <a:off x="668735" y="853926"/>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spcBef>
                <a:spcPct val="0"/>
              </a:spcBef>
              <a:buFont typeface="Arial" panose="020B0604020202020204" pitchFamily="34" charset="0"/>
              <a:buNone/>
            </a:pPr>
            <a:r>
              <a:rPr lang="zh-CN" altLang="en-US" sz="2000">
                <a:solidFill>
                  <a:srgbClr val="FFFFFF"/>
                </a:solidFill>
                <a:latin typeface="Arial" panose="020B0604020202020204" pitchFamily="34" charset="0"/>
                <a:ea typeface="微软雅黑" panose="020B0503020204020204" pitchFamily="34" charset="-122"/>
              </a:rPr>
              <a:t>结合关键词布词</a:t>
            </a:r>
            <a:endParaRPr lang="en-US" altLang="zh-CN" sz="2000">
              <a:solidFill>
                <a:srgbClr val="FFFFFF"/>
              </a:solidFill>
              <a:latin typeface="Arial" panose="020B0604020202020204" pitchFamily="34" charset="0"/>
              <a:ea typeface="微软雅黑" panose="020B0503020204020204" pitchFamily="34" charset="-122"/>
            </a:endParaRPr>
          </a:p>
        </p:txBody>
      </p:sp>
      <p:sp>
        <p:nvSpPr>
          <p:cNvPr id="8" name="矩形 3"/>
          <p:cNvSpPr>
            <a:spLocks noChangeArrowheads="1"/>
          </p:cNvSpPr>
          <p:nvPr/>
        </p:nvSpPr>
        <p:spPr bwMode="auto">
          <a:xfrm>
            <a:off x="956767" y="1960141"/>
            <a:ext cx="934613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1800" dirty="0">
                <a:latin typeface="新宋体" panose="02010609030101010101" pitchFamily="49" charset="-122"/>
                <a:ea typeface="新宋体" panose="02010609030101010101" pitchFamily="49" charset="-122"/>
              </a:rPr>
              <a:t>1</a:t>
            </a:r>
            <a:r>
              <a:rPr lang="zh-CN" altLang="en-US" sz="1800" dirty="0">
                <a:latin typeface="新宋体" panose="02010609030101010101" pitchFamily="49" charset="-122"/>
                <a:ea typeface="新宋体" panose="02010609030101010101" pitchFamily="49" charset="-122"/>
              </a:rPr>
              <a:t>、做哪个词就针对哪个词布局，比如要做哈尔滨汽车培训，在导航上名</a:t>
            </a:r>
            <a:r>
              <a:rPr lang="zh-CN" altLang="en-US" sz="1800" dirty="0" smtClean="0">
                <a:latin typeface="新宋体" panose="02010609030101010101" pitchFamily="49" charset="-122"/>
                <a:ea typeface="新宋体" panose="02010609030101010101" pitchFamily="49" charset="-122"/>
              </a:rPr>
              <a:t>为汽车</a:t>
            </a:r>
            <a:r>
              <a:rPr lang="zh-CN" altLang="en-US" sz="1800" dirty="0">
                <a:latin typeface="新宋体" panose="02010609030101010101" pitchFamily="49" charset="-122"/>
                <a:ea typeface="新宋体" panose="02010609030101010101" pitchFamily="49" charset="-122"/>
              </a:rPr>
              <a:t>培训的</a:t>
            </a:r>
            <a:r>
              <a:rPr lang="en-US" altLang="zh-CN" sz="1800" b="1" dirty="0">
                <a:latin typeface="新宋体" panose="02010609030101010101" pitchFamily="49" charset="-122"/>
                <a:ea typeface="新宋体" panose="02010609030101010101" pitchFamily="49" charset="-122"/>
              </a:rPr>
              <a:t>title</a:t>
            </a:r>
            <a:r>
              <a:rPr lang="zh-CN" altLang="en-US" sz="1800" dirty="0">
                <a:latin typeface="新宋体" panose="02010609030101010101" pitchFamily="49" charset="-122"/>
                <a:ea typeface="新宋体" panose="02010609030101010101" pitchFamily="49" charset="-122"/>
              </a:rPr>
              <a:t>就用这个词，首页主要的</a:t>
            </a:r>
            <a:r>
              <a:rPr lang="zh-CN" altLang="en-US" sz="1800" b="1" dirty="0">
                <a:latin typeface="新宋体" panose="02010609030101010101" pitchFamily="49" charset="-122"/>
                <a:ea typeface="新宋体" panose="02010609030101010101" pitchFamily="49" charset="-122"/>
              </a:rPr>
              <a:t>图片</a:t>
            </a:r>
            <a:r>
              <a:rPr lang="en-US" altLang="zh-CN" sz="1800" b="1" dirty="0">
                <a:latin typeface="新宋体" panose="02010609030101010101" pitchFamily="49" charset="-122"/>
                <a:ea typeface="新宋体" panose="02010609030101010101" pitchFamily="49" charset="-122"/>
              </a:rPr>
              <a:t>alt</a:t>
            </a:r>
            <a:r>
              <a:rPr lang="zh-CN" altLang="en-US" sz="1800" dirty="0">
                <a:latin typeface="新宋体" panose="02010609030101010101" pitchFamily="49" charset="-122"/>
                <a:ea typeface="新宋体" panose="02010609030101010101" pitchFamily="49" charset="-122"/>
              </a:rPr>
              <a:t>包含这个词；</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2</a:t>
            </a:r>
            <a:r>
              <a:rPr lang="zh-CN" altLang="en-US" sz="1800" dirty="0">
                <a:latin typeface="新宋体" panose="02010609030101010101" pitchFamily="49" charset="-122"/>
                <a:ea typeface="新宋体" panose="02010609030101010101" pitchFamily="49" charset="-122"/>
              </a:rPr>
              <a:t>、布词不要仅仅是这个词，要是含有这个词的一句话，即</a:t>
            </a:r>
            <a:r>
              <a:rPr lang="zh-CN" altLang="en-US" sz="1800" b="1" dirty="0">
                <a:latin typeface="新宋体" panose="02010609030101010101" pitchFamily="49" charset="-122"/>
                <a:ea typeface="新宋体" panose="02010609030101010101" pitchFamily="49" charset="-122"/>
              </a:rPr>
              <a:t>首页做好这个词的密度</a:t>
            </a:r>
            <a:r>
              <a:rPr lang="zh-CN" altLang="en-US" sz="1800" dirty="0">
                <a:latin typeface="新宋体" panose="02010609030101010101" pitchFamily="49" charset="-122"/>
                <a:ea typeface="新宋体" panose="02010609030101010101" pitchFamily="49" charset="-122"/>
              </a:rPr>
              <a:t>；</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a:spcBef>
                <a:spcPct val="0"/>
              </a:spcBef>
              <a:buNone/>
            </a:pPr>
            <a:r>
              <a:rPr lang="en-US" altLang="zh-CN" sz="1800" dirty="0">
                <a:latin typeface="新宋体" panose="02010609030101010101" pitchFamily="49" charset="-122"/>
                <a:ea typeface="新宋体" panose="02010609030101010101" pitchFamily="49" charset="-122"/>
              </a:rPr>
              <a:t>3</a:t>
            </a:r>
            <a:r>
              <a:rPr lang="zh-CN" altLang="en-US" sz="1800" dirty="0">
                <a:latin typeface="新宋体" panose="02010609030101010101" pitchFamily="49" charset="-122"/>
                <a:ea typeface="新宋体" panose="02010609030101010101" pitchFamily="49" charset="-122"/>
              </a:rPr>
              <a:t>、首页出现的</a:t>
            </a:r>
            <a:r>
              <a:rPr lang="zh-CN" altLang="en-US" sz="1800" b="1" dirty="0">
                <a:latin typeface="新宋体" panose="02010609030101010101" pitchFamily="49" charset="-122"/>
                <a:ea typeface="新宋体" panose="02010609030101010101" pitchFamily="49" charset="-122"/>
              </a:rPr>
              <a:t>产品名称</a:t>
            </a:r>
            <a:r>
              <a:rPr lang="zh-CN" altLang="en-US" sz="1800" dirty="0">
                <a:latin typeface="新宋体" panose="02010609030101010101" pitchFamily="49" charset="-122"/>
                <a:ea typeface="新宋体" panose="02010609030101010101" pitchFamily="49" charset="-122"/>
              </a:rPr>
              <a:t>中多次出现包含哈尔滨汽车培训公司及其相关词的标题；</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a:spcBef>
                <a:spcPct val="0"/>
              </a:spcBef>
              <a:buNone/>
            </a:pPr>
            <a:r>
              <a:rPr lang="en-US" altLang="zh-CN" sz="1800" dirty="0">
                <a:latin typeface="新宋体" panose="02010609030101010101" pitchFamily="49" charset="-122"/>
                <a:ea typeface="新宋体" panose="02010609030101010101" pitchFamily="49" charset="-122"/>
              </a:rPr>
              <a:t>4</a:t>
            </a:r>
            <a:r>
              <a:rPr lang="zh-CN" altLang="en-US" sz="1800" dirty="0">
                <a:latin typeface="新宋体" panose="02010609030101010101" pitchFamily="49" charset="-122"/>
                <a:ea typeface="新宋体" panose="02010609030101010101" pitchFamily="49" charset="-122"/>
              </a:rPr>
              <a:t>、首页</a:t>
            </a:r>
            <a:r>
              <a:rPr lang="zh-CN" altLang="en-US" sz="1800" b="1" dirty="0">
                <a:latin typeface="新宋体" panose="02010609030101010101" pitchFamily="49" charset="-122"/>
                <a:ea typeface="新宋体" panose="02010609030101010101" pitchFamily="49" charset="-122"/>
              </a:rPr>
              <a:t>公司简介</a:t>
            </a:r>
            <a:r>
              <a:rPr lang="zh-CN" altLang="en-US" sz="1800" dirty="0">
                <a:latin typeface="新宋体" panose="02010609030101010101" pitchFamily="49" charset="-122"/>
                <a:ea typeface="新宋体" panose="02010609030101010101" pitchFamily="49" charset="-122"/>
              </a:rPr>
              <a:t>中包含多次哈尔滨汽车培训及其相关词；</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5</a:t>
            </a:r>
            <a:r>
              <a:rPr lang="zh-CN" altLang="en-US" sz="1800" dirty="0">
                <a:latin typeface="新宋体" panose="02010609030101010101" pitchFamily="49" charset="-122"/>
                <a:ea typeface="新宋体" panose="02010609030101010101" pitchFamily="49" charset="-122"/>
              </a:rPr>
              <a:t>、首页</a:t>
            </a:r>
            <a:r>
              <a:rPr lang="zh-CN" altLang="en-US" sz="1800" b="1" dirty="0">
                <a:latin typeface="新宋体" panose="02010609030101010101" pitchFamily="49" charset="-122"/>
                <a:ea typeface="新宋体" panose="02010609030101010101" pitchFamily="49" charset="-122"/>
              </a:rPr>
              <a:t>新闻标题</a:t>
            </a:r>
            <a:r>
              <a:rPr lang="zh-CN" altLang="en-US" sz="1800" dirty="0">
                <a:latin typeface="新宋体" panose="02010609030101010101" pitchFamily="49" charset="-122"/>
                <a:ea typeface="新宋体" panose="02010609030101010101" pitchFamily="49" charset="-122"/>
              </a:rPr>
              <a:t>中围绕这个词及其相关词写新闻；</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6</a:t>
            </a:r>
            <a:r>
              <a:rPr lang="zh-CN" altLang="en-US" sz="1800" dirty="0">
                <a:latin typeface="新宋体" panose="02010609030101010101" pitchFamily="49" charset="-122"/>
                <a:ea typeface="新宋体" panose="02010609030101010101" pitchFamily="49" charset="-122"/>
              </a:rPr>
              <a:t>、更新的</a:t>
            </a:r>
            <a:r>
              <a:rPr lang="zh-CN" altLang="en-US" sz="1800" b="1" dirty="0">
                <a:latin typeface="新宋体" panose="02010609030101010101" pitchFamily="49" charset="-122"/>
                <a:ea typeface="新宋体" panose="02010609030101010101" pitchFamily="49" charset="-122"/>
              </a:rPr>
              <a:t>文章中加的锚文本</a:t>
            </a:r>
            <a:r>
              <a:rPr lang="zh-CN" altLang="en-US" sz="1800" dirty="0">
                <a:latin typeface="新宋体" panose="02010609030101010101" pitchFamily="49" charset="-122"/>
                <a:ea typeface="新宋体" panose="02010609030101010101" pitchFamily="49" charset="-122"/>
              </a:rPr>
              <a:t>，前一个月就以这个词为主；</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7</a:t>
            </a:r>
            <a:r>
              <a:rPr lang="zh-CN" altLang="en-US" sz="1800" dirty="0">
                <a:latin typeface="新宋体" panose="02010609030101010101" pitchFamily="49" charset="-122"/>
                <a:ea typeface="新宋体" panose="02010609030101010101" pitchFamily="49" charset="-122"/>
              </a:rPr>
              <a:t>、外链锚文本，包括</a:t>
            </a:r>
            <a:r>
              <a:rPr lang="zh-CN" altLang="en-US" sz="1800" b="1" dirty="0">
                <a:latin typeface="新宋体" panose="02010609030101010101" pitchFamily="49" charset="-122"/>
                <a:ea typeface="新宋体" panose="02010609030101010101" pitchFamily="49" charset="-122"/>
              </a:rPr>
              <a:t>友链</a:t>
            </a:r>
            <a:r>
              <a:rPr lang="zh-CN" altLang="en-US" sz="1800" dirty="0">
                <a:latin typeface="新宋体" panose="02010609030101010101" pitchFamily="49" charset="-122"/>
                <a:ea typeface="新宋体" panose="02010609030101010101" pitchFamily="49" charset="-122"/>
              </a:rPr>
              <a:t>，也都是以这个词为主；</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8</a:t>
            </a:r>
            <a:r>
              <a:rPr lang="zh-CN" altLang="en-US" sz="1800" dirty="0">
                <a:latin typeface="新宋体" panose="02010609030101010101" pitchFamily="49" charset="-122"/>
                <a:ea typeface="新宋体" panose="02010609030101010101" pitchFamily="49" charset="-122"/>
              </a:rPr>
              <a:t>、</a:t>
            </a:r>
            <a:r>
              <a:rPr lang="zh-CN" altLang="en-US" sz="1800" b="1" dirty="0">
                <a:latin typeface="新宋体" panose="02010609030101010101" pitchFamily="49" charset="-122"/>
                <a:ea typeface="新宋体" panose="02010609030101010101" pitchFamily="49" charset="-122"/>
              </a:rPr>
              <a:t>辅助点击操作</a:t>
            </a:r>
            <a:r>
              <a:rPr lang="zh-CN" altLang="en-US" sz="1800" dirty="0">
                <a:latin typeface="新宋体" panose="02010609030101010101" pitchFamily="49" charset="-122"/>
                <a:ea typeface="新宋体" panose="02010609030101010101" pitchFamily="49" charset="-122"/>
              </a:rPr>
              <a:t>，对这个词的长尾词进行人工点击；</a:t>
            </a:r>
            <a:endParaRPr lang="en-US" altLang="zh-CN" sz="1800" dirty="0">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3750085176"/>
      </p:ext>
    </p:extLst>
  </p:cSld>
  <p:clrMapOvr>
    <a:masterClrMapping/>
  </p:clrMapOvr>
  <p:transition spd="slow" advTm="0">
    <p:randomBa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a:spLocks noChangeArrowheads="1"/>
          </p:cNvSpPr>
          <p:nvPr/>
        </p:nvSpPr>
        <p:spPr bwMode="auto">
          <a:xfrm>
            <a:off x="812751" y="591989"/>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spcBef>
                <a:spcPct val="0"/>
              </a:spcBef>
              <a:buNone/>
            </a:pPr>
            <a:r>
              <a:rPr lang="zh-CN" altLang="en-US" sz="2000" dirty="0" smtClean="0">
                <a:solidFill>
                  <a:srgbClr val="FFFFFF"/>
                </a:solidFill>
                <a:latin typeface="Arial" panose="020B0604020202020204" pitchFamily="34" charset="0"/>
                <a:ea typeface="微软雅黑" panose="020B0503020204020204" pitchFamily="34" charset="-122"/>
              </a:rPr>
              <a:t>查看站点是否有原创度</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14"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需要一定的策略</a:t>
            </a:r>
            <a:endParaRPr lang="en-US" altLang="zh-CN" sz="2000" b="1" dirty="0">
              <a:latin typeface="华文中宋" panose="02010600040101010101" pitchFamily="2" charset="-122"/>
              <a:ea typeface="华文中宋" panose="02010600040101010101" pitchFamily="2" charset="-122"/>
            </a:endParaRPr>
          </a:p>
        </p:txBody>
      </p:sp>
      <p:sp>
        <p:nvSpPr>
          <p:cNvPr id="2" name="矩形 1"/>
          <p:cNvSpPr/>
          <p:nvPr/>
        </p:nvSpPr>
        <p:spPr>
          <a:xfrm>
            <a:off x="1316807" y="1656718"/>
            <a:ext cx="3442224" cy="369332"/>
          </a:xfrm>
          <a:prstGeom prst="rect">
            <a:avLst/>
          </a:prstGeom>
        </p:spPr>
        <p:txBody>
          <a:bodyPr wrap="none">
            <a:spAutoFit/>
          </a:bodyPr>
          <a:lstStyle/>
          <a:p>
            <a:r>
              <a:rPr lang="zh-CN" altLang="en-US" dirty="0"/>
              <a:t>http://www.qyzhanlan.com/news/</a:t>
            </a:r>
          </a:p>
        </p:txBody>
      </p:sp>
      <p:pic>
        <p:nvPicPr>
          <p:cNvPr id="3" name="图片 2"/>
          <p:cNvPicPr>
            <a:picLocks noChangeAspect="1"/>
          </p:cNvPicPr>
          <p:nvPr/>
        </p:nvPicPr>
        <p:blipFill>
          <a:blip r:embed="rId3"/>
          <a:stretch>
            <a:fillRect/>
          </a:stretch>
        </p:blipFill>
        <p:spPr>
          <a:xfrm>
            <a:off x="956767" y="2727888"/>
            <a:ext cx="9447619" cy="4504762"/>
          </a:xfrm>
          <a:prstGeom prst="rect">
            <a:avLst/>
          </a:prstGeom>
        </p:spPr>
      </p:pic>
      <p:pic>
        <p:nvPicPr>
          <p:cNvPr id="4" name="图片 3"/>
          <p:cNvPicPr>
            <a:picLocks noChangeAspect="1"/>
          </p:cNvPicPr>
          <p:nvPr/>
        </p:nvPicPr>
        <p:blipFill>
          <a:blip r:embed="rId4"/>
          <a:stretch>
            <a:fillRect/>
          </a:stretch>
        </p:blipFill>
        <p:spPr>
          <a:xfrm>
            <a:off x="8229575" y="1324211"/>
            <a:ext cx="3619048" cy="5847619"/>
          </a:xfrm>
          <a:prstGeom prst="rect">
            <a:avLst/>
          </a:prstGeom>
        </p:spPr>
      </p:pic>
      <p:sp>
        <p:nvSpPr>
          <p:cNvPr id="5" name="文本框 4"/>
          <p:cNvSpPr txBox="1"/>
          <p:nvPr/>
        </p:nvSpPr>
        <p:spPr>
          <a:xfrm>
            <a:off x="3981103" y="2266223"/>
            <a:ext cx="4104456" cy="923330"/>
          </a:xfrm>
          <a:prstGeom prst="rect">
            <a:avLst/>
          </a:prstGeom>
          <a:noFill/>
        </p:spPr>
        <p:txBody>
          <a:bodyPr wrap="square" rtlCol="0">
            <a:spAutoFit/>
          </a:bodyPr>
          <a:lstStyle/>
          <a:p>
            <a:r>
              <a:rPr lang="zh-CN" altLang="en-US" dirty="0" smtClean="0">
                <a:solidFill>
                  <a:srgbClr val="FF0000"/>
                </a:solidFill>
              </a:rPr>
              <a:t>新闻更新周期很重要，新站或排名不好的站点建议量加大，一周起码</a:t>
            </a:r>
            <a:r>
              <a:rPr lang="en-US" altLang="zh-CN" dirty="0" smtClean="0">
                <a:solidFill>
                  <a:srgbClr val="FF0000"/>
                </a:solidFill>
              </a:rPr>
              <a:t>4</a:t>
            </a:r>
            <a:r>
              <a:rPr lang="zh-CN" altLang="en-US" dirty="0" smtClean="0">
                <a:solidFill>
                  <a:srgbClr val="FF0000"/>
                </a:solidFill>
              </a:rPr>
              <a:t>篇，一月</a:t>
            </a:r>
            <a:r>
              <a:rPr lang="en-US" altLang="zh-CN" dirty="0" smtClean="0">
                <a:solidFill>
                  <a:srgbClr val="FF0000"/>
                </a:solidFill>
              </a:rPr>
              <a:t>10</a:t>
            </a:r>
            <a:r>
              <a:rPr lang="zh-CN" altLang="en-US" dirty="0" smtClean="0">
                <a:solidFill>
                  <a:srgbClr val="FF0000"/>
                </a:solidFill>
              </a:rPr>
              <a:t>篇以上，但需要一定的原创</a:t>
            </a:r>
            <a:endParaRPr lang="zh-CN" altLang="en-US" dirty="0">
              <a:solidFill>
                <a:srgbClr val="FF0000"/>
              </a:solidFill>
            </a:endParaRPr>
          </a:p>
        </p:txBody>
      </p:sp>
    </p:spTree>
    <p:extLst>
      <p:ext uri="{BB962C8B-B14F-4D97-AF65-F5344CB8AC3E}">
        <p14:creationId xmlns:p14="http://schemas.microsoft.com/office/powerpoint/2010/main" val="1880910822"/>
      </p:ext>
    </p:extLst>
  </p:cSld>
  <p:clrMapOvr>
    <a:masterClrMapping/>
  </p:clrMapOvr>
  <p:transition spd="slow" advTm="0">
    <p:randomBa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1028775" y="1024037"/>
            <a:ext cx="8391276" cy="6048672"/>
          </a:xfrm>
          <a:prstGeom prst="rect">
            <a:avLst/>
          </a:prstGeom>
        </p:spPr>
        <p:style>
          <a:lnRef idx="1">
            <a:schemeClr val="accent5"/>
          </a:lnRef>
          <a:fillRef idx="3">
            <a:schemeClr val="accent5"/>
          </a:fillRef>
          <a:effectRef idx="2">
            <a:schemeClr val="accent5"/>
          </a:effectRef>
          <a:fontRef idx="minor">
            <a:schemeClr val="lt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fontAlgn="auto">
              <a:spcAft>
                <a:spcPts val="0"/>
              </a:spcAft>
              <a:buFont typeface="Arial" panose="020B0604020202020204" pitchFamily="34" charset="0"/>
              <a:buNone/>
            </a:pPr>
            <a:r>
              <a:rPr lang="en-US" altLang="zh-CN" sz="1600" b="1" dirty="0" smtClean="0"/>
              <a:t>1</a:t>
            </a:r>
            <a:r>
              <a:rPr lang="zh-CN" altLang="en-US" sz="1600" b="1" dirty="0" smtClean="0"/>
              <a:t>、意义：</a:t>
            </a:r>
            <a:r>
              <a:rPr lang="zh-CN" altLang="en-US" sz="1600" dirty="0" smtClean="0"/>
              <a:t>一篇好的文章不管对用户还是对搜索引擎，标题的作用都占</a:t>
            </a:r>
            <a:r>
              <a:rPr lang="en-US" altLang="zh-CN" sz="1600" dirty="0" smtClean="0"/>
              <a:t>70%</a:t>
            </a:r>
            <a:r>
              <a:rPr lang="zh-CN" altLang="en-US" sz="1600" dirty="0" smtClean="0"/>
              <a:t>，利于收录能间接提高网站的权重避免被降权，高质量的原创文章还被人分享转发获得更多的流量或外链；</a:t>
            </a:r>
            <a:endParaRPr lang="en-US" altLang="zh-CN" sz="1600" dirty="0" smtClean="0"/>
          </a:p>
          <a:p>
            <a:pPr marL="0" indent="0" fontAlgn="auto">
              <a:spcAft>
                <a:spcPts val="0"/>
              </a:spcAft>
              <a:buFont typeface="Arial" panose="020B0604020202020204" pitchFamily="34" charset="0"/>
              <a:buNone/>
            </a:pPr>
            <a:endParaRPr lang="en-US" altLang="zh-CN" sz="1600" dirty="0" smtClean="0"/>
          </a:p>
          <a:p>
            <a:pPr marL="0" indent="0" fontAlgn="auto">
              <a:spcAft>
                <a:spcPts val="0"/>
              </a:spcAft>
              <a:buFont typeface="Arial" panose="020B0604020202020204" pitchFamily="34" charset="0"/>
              <a:buNone/>
            </a:pPr>
            <a:r>
              <a:rPr lang="en-US" altLang="zh-CN" sz="1600" b="1" dirty="0" smtClean="0"/>
              <a:t>2</a:t>
            </a:r>
            <a:r>
              <a:rPr lang="zh-CN" altLang="en-US" sz="1600" b="1" dirty="0" smtClean="0"/>
              <a:t>、识别：</a:t>
            </a:r>
            <a:r>
              <a:rPr lang="zh-CN" altLang="en-US" sz="1600" dirty="0" smtClean="0"/>
              <a:t>通过内容相似程度将相似网页聚合在一起作为候选集合，通过作者、发布时间、链接指向、用户评论、作者和站点的历史原创情况、转发轨迹等上百种因素来识别判断出原创网页，通过价值分析系统判断该原创内容的价值高低进而适当的指导最终排序；</a:t>
            </a:r>
            <a:endParaRPr lang="en-US" altLang="zh-CN" sz="1600" dirty="0" smtClean="0"/>
          </a:p>
          <a:p>
            <a:pPr marL="0" indent="0" fontAlgn="auto">
              <a:spcAft>
                <a:spcPts val="0"/>
              </a:spcAft>
              <a:buFont typeface="Arial" panose="020B0604020202020204" pitchFamily="34" charset="0"/>
              <a:buNone/>
            </a:pPr>
            <a:endParaRPr lang="en-US" altLang="zh-CN" sz="1600" dirty="0" smtClean="0"/>
          </a:p>
          <a:p>
            <a:pPr marL="0" indent="0" fontAlgn="auto">
              <a:spcAft>
                <a:spcPts val="0"/>
              </a:spcAft>
              <a:buFont typeface="Arial" panose="020B0604020202020204" pitchFamily="34" charset="0"/>
              <a:buNone/>
            </a:pPr>
            <a:r>
              <a:rPr lang="en-US" altLang="zh-CN" sz="1600" b="1" dirty="0" smtClean="0"/>
              <a:t>3</a:t>
            </a:r>
            <a:r>
              <a:rPr lang="zh-CN" altLang="en-US" sz="1600" b="1" dirty="0" smtClean="0"/>
              <a:t>、方法</a:t>
            </a:r>
            <a:endParaRPr lang="en-US" altLang="zh-CN" sz="1800" b="1" dirty="0" smtClean="0"/>
          </a:p>
          <a:p>
            <a:pPr fontAlgn="auto">
              <a:spcAft>
                <a:spcPts val="0"/>
              </a:spcAft>
            </a:pPr>
            <a:r>
              <a:rPr lang="zh-CN" altLang="en-US" sz="1600" dirty="0" smtClean="0">
                <a:solidFill>
                  <a:srgbClr val="FF0000"/>
                </a:solidFill>
              </a:rPr>
              <a:t>先定内容法：</a:t>
            </a:r>
            <a:r>
              <a:rPr lang="zh-CN" altLang="en-US" sz="1600" dirty="0" smtClean="0"/>
              <a:t>先采集相关内容，在其基础上进行标题、内容上的伪原创</a:t>
            </a:r>
            <a:r>
              <a:rPr lang="en-US" altLang="zh-CN" sz="1600" dirty="0" smtClean="0"/>
              <a:t>/</a:t>
            </a:r>
            <a:r>
              <a:rPr lang="zh-CN" altLang="en-US" sz="1600" dirty="0" smtClean="0"/>
              <a:t>原创；</a:t>
            </a:r>
            <a:endParaRPr lang="en-US" altLang="zh-CN" sz="1600" dirty="0" smtClean="0"/>
          </a:p>
          <a:p>
            <a:pPr fontAlgn="auto">
              <a:spcAft>
                <a:spcPts val="0"/>
              </a:spcAft>
            </a:pPr>
            <a:r>
              <a:rPr lang="zh-CN" altLang="en-US" sz="1600" dirty="0" smtClean="0">
                <a:solidFill>
                  <a:srgbClr val="FF0000"/>
                </a:solidFill>
              </a:rPr>
              <a:t>先定标题法：</a:t>
            </a:r>
            <a:r>
              <a:rPr lang="zh-CN" altLang="en-US" sz="1600" dirty="0" smtClean="0"/>
              <a:t>根据关键词先确定标题，根据标准找素材进行伪原创</a:t>
            </a:r>
            <a:r>
              <a:rPr lang="en-US" altLang="zh-CN" sz="1600" dirty="0" smtClean="0"/>
              <a:t>/</a:t>
            </a:r>
            <a:r>
              <a:rPr lang="zh-CN" altLang="en-US" sz="1600" dirty="0" smtClean="0"/>
              <a:t>原创；</a:t>
            </a:r>
            <a:endParaRPr lang="en-US" altLang="zh-CN" sz="1600" dirty="0" smtClean="0"/>
          </a:p>
          <a:p>
            <a:pPr marL="0" indent="0" fontAlgn="auto">
              <a:spcAft>
                <a:spcPts val="0"/>
              </a:spcAft>
              <a:buFont typeface="Arial" panose="020B0604020202020204" pitchFamily="34" charset="0"/>
              <a:buNone/>
            </a:pPr>
            <a:endParaRPr lang="en-US" altLang="zh-CN" sz="1600" dirty="0" smtClean="0"/>
          </a:p>
          <a:p>
            <a:pPr marL="0" indent="0" fontAlgn="auto">
              <a:spcAft>
                <a:spcPts val="0"/>
              </a:spcAft>
              <a:buFont typeface="Arial" panose="020B0604020202020204" pitchFamily="34" charset="0"/>
              <a:buNone/>
            </a:pPr>
            <a:r>
              <a:rPr lang="en-US" altLang="zh-CN" sz="1600" b="1" dirty="0" smtClean="0"/>
              <a:t>4</a:t>
            </a:r>
            <a:r>
              <a:rPr lang="zh-CN" altLang="en-US" sz="1600" b="1" dirty="0" smtClean="0"/>
              <a:t>、标题，</a:t>
            </a:r>
            <a:r>
              <a:rPr lang="zh-CN" altLang="en-US" sz="1600" dirty="0" smtClean="0"/>
              <a:t>一定要自己写不要抄，要有唯一性，不要出现重复字眼，不要有特殊字符或标点，要点明主旨有概括性，和内容相关不要文不对题，要根据不同的场景或用途而定；</a:t>
            </a:r>
            <a:endParaRPr lang="en-US" altLang="zh-CN" sz="1800" b="1" dirty="0" smtClean="0"/>
          </a:p>
          <a:p>
            <a:pPr fontAlgn="auto">
              <a:spcAft>
                <a:spcPts val="0"/>
              </a:spcAft>
            </a:pPr>
            <a:r>
              <a:rPr lang="zh-CN" altLang="en-US" sz="1600" dirty="0" smtClean="0">
                <a:solidFill>
                  <a:srgbClr val="FF0000"/>
                </a:solidFill>
              </a:rPr>
              <a:t>用于</a:t>
            </a:r>
            <a:r>
              <a:rPr lang="en-US" altLang="zh-CN" sz="1600" dirty="0" err="1" smtClean="0">
                <a:solidFill>
                  <a:srgbClr val="FF0000"/>
                </a:solidFill>
              </a:rPr>
              <a:t>seo</a:t>
            </a:r>
            <a:r>
              <a:rPr lang="zh-CN" altLang="en-US" sz="1600" dirty="0" smtClean="0">
                <a:solidFill>
                  <a:srgbClr val="FF0000"/>
                </a:solidFill>
              </a:rPr>
              <a:t>优化：</a:t>
            </a:r>
            <a:r>
              <a:rPr lang="zh-CN" altLang="en-US" sz="1600" dirty="0" smtClean="0"/>
              <a:t>要含有网站的主关键词或主词相关词，不要一直来来回回都出现同一个词，要不同的主词或主词相关词交替出现；</a:t>
            </a:r>
            <a:endParaRPr lang="en-US" altLang="zh-CN" sz="1600" dirty="0" smtClean="0"/>
          </a:p>
          <a:p>
            <a:pPr fontAlgn="auto">
              <a:spcAft>
                <a:spcPts val="0"/>
              </a:spcAft>
            </a:pPr>
            <a:r>
              <a:rPr lang="zh-CN" altLang="en-US" sz="1600" dirty="0" smtClean="0">
                <a:solidFill>
                  <a:srgbClr val="FF0000"/>
                </a:solidFill>
              </a:rPr>
              <a:t>用于获取流量：</a:t>
            </a:r>
            <a:r>
              <a:rPr lang="zh-CN" altLang="en-US" sz="1600" dirty="0" smtClean="0"/>
              <a:t>多用不同的长尾词或小流量词，避开热门词，要符合用户搜索习惯；</a:t>
            </a:r>
            <a:endParaRPr lang="en-US" altLang="zh-CN" sz="1600" dirty="0" smtClean="0"/>
          </a:p>
          <a:p>
            <a:pPr fontAlgn="auto">
              <a:spcAft>
                <a:spcPts val="0"/>
              </a:spcAft>
            </a:pPr>
            <a:r>
              <a:rPr lang="zh-CN" altLang="en-US" sz="1600" dirty="0" smtClean="0">
                <a:solidFill>
                  <a:srgbClr val="FF0000"/>
                </a:solidFill>
              </a:rPr>
              <a:t>用于获取点击： </a:t>
            </a:r>
            <a:r>
              <a:rPr lang="zh-CN" altLang="en-US" sz="1600" dirty="0" smtClean="0"/>
              <a:t>有吸引力，可以夸张但不能浮夸，如用免费钱物或精神等诱惑、你将得到、提问反问、含“最”“必须”等词、违反常理、健康相关、傍大腿型、实时热点点评、利用数字或统计、揭密干货解疑头条、在时间段中得到结果、吹牛夸张、情感动人如极度恐吓、</a:t>
            </a:r>
            <a:r>
              <a:rPr lang="en-US" altLang="zh-CN" sz="1600" dirty="0" smtClean="0"/>
              <a:t>xx</a:t>
            </a:r>
            <a:r>
              <a:rPr lang="zh-CN" altLang="en-US" sz="1600" dirty="0" smtClean="0"/>
              <a:t>问题解决方案、经验分享、指定明确受众等</a:t>
            </a:r>
            <a:endParaRPr lang="en-US" altLang="zh-CN" sz="1600" dirty="0" smtClean="0"/>
          </a:p>
        </p:txBody>
      </p:sp>
      <p:sp>
        <p:nvSpPr>
          <p:cNvPr id="3"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编写原创文章</a:t>
            </a:r>
          </a:p>
        </p:txBody>
      </p:sp>
    </p:spTree>
    <p:extLst>
      <p:ext uri="{BB962C8B-B14F-4D97-AF65-F5344CB8AC3E}">
        <p14:creationId xmlns:p14="http://schemas.microsoft.com/office/powerpoint/2010/main" val="3508461772"/>
      </p:ext>
    </p:extLst>
  </p:cSld>
  <p:clrMapOvr>
    <a:masterClrMapping/>
  </p:clrMapOvr>
  <p:transition spd="slow" advTm="0">
    <p:randomBa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8589615" y="330051"/>
            <a:ext cx="39229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smtClean="0">
                <a:solidFill>
                  <a:srgbClr val="FF0000"/>
                </a:solidFill>
                <a:latin typeface="华文中宋" panose="02010600040101010101" pitchFamily="2" charset="-122"/>
                <a:ea typeface="华文中宋" panose="02010600040101010101" pitchFamily="2" charset="-122"/>
              </a:rPr>
              <a:t>做关键词</a:t>
            </a:r>
            <a:r>
              <a:rPr lang="en-US" altLang="zh-CN" sz="2000" b="1" dirty="0" smtClean="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编写原创文章</a:t>
            </a:r>
          </a:p>
        </p:txBody>
      </p:sp>
      <p:sp>
        <p:nvSpPr>
          <p:cNvPr id="4" name="圆角矩形 3"/>
          <p:cNvSpPr/>
          <p:nvPr/>
        </p:nvSpPr>
        <p:spPr bwMode="auto">
          <a:xfrm>
            <a:off x="236687" y="853926"/>
            <a:ext cx="6192688" cy="4104456"/>
          </a:xfrm>
          <a:prstGeom prst="roundRect">
            <a:avLst/>
          </a:prstGeom>
          <a:solidFill>
            <a:schemeClr val="accent3">
              <a:lumMod val="20000"/>
              <a:lumOff val="80000"/>
            </a:schemeClr>
          </a:solidFill>
          <a:ln>
            <a:solidFill>
              <a:srgbClr val="B3E5F1"/>
            </a:solidFill>
            <a:headEnd type="none" w="med" len="med"/>
            <a:tailEnd type="none" w="med" len="med"/>
          </a:ln>
          <a:effectLst>
            <a:glow rad="139700">
              <a:schemeClr val="accent3">
                <a:satMod val="175000"/>
                <a:alpha val="40000"/>
              </a:schemeClr>
            </a:glow>
            <a:outerShdw blurRad="57150" dist="19050" dir="5400000" algn="ctr" rotWithShape="0">
              <a:srgbClr val="000000">
                <a:alpha val="63000"/>
              </a:srgbClr>
            </a:outerShdw>
          </a:effectLst>
        </p:spPr>
        <p:style>
          <a:lnRef idx="0">
            <a:schemeClr val="accent3"/>
          </a:lnRef>
          <a:fillRef idx="3">
            <a:schemeClr val="accent3"/>
          </a:fillRef>
          <a:effectRef idx="3">
            <a:schemeClr val="accent3"/>
          </a:effectRef>
          <a:fontRef idx="minor">
            <a:schemeClr val="lt1"/>
          </a:fontRef>
        </p:style>
        <p:txBody>
          <a:bodyPr/>
          <a:lstStyle/>
          <a:p>
            <a:pPr eaLnBrk="1" hangingPunct="1">
              <a:defRPr/>
            </a:pPr>
            <a:r>
              <a:rPr lang="zh-CN" altLang="en-US" sz="1400" b="1" dirty="0">
                <a:solidFill>
                  <a:srgbClr val="FF0000"/>
                </a:solidFill>
                <a:latin typeface="+mn-ea"/>
              </a:rPr>
              <a:t>详细内容修改方案：</a:t>
            </a:r>
            <a:endParaRPr lang="en-US" altLang="zh-CN" sz="1400" b="1" dirty="0">
              <a:solidFill>
                <a:srgbClr val="FF0000"/>
              </a:solidFill>
              <a:latin typeface="+mn-ea"/>
            </a:endParaRPr>
          </a:p>
          <a:p>
            <a:pPr eaLnBrk="1" hangingPunct="1">
              <a:defRPr/>
            </a:pPr>
            <a:endParaRPr lang="en-US" altLang="zh-CN" sz="1400" b="1" dirty="0">
              <a:solidFill>
                <a:srgbClr val="FF0000"/>
              </a:solidFill>
              <a:latin typeface="+mn-ea"/>
            </a:endParaRPr>
          </a:p>
          <a:p>
            <a:pPr eaLnBrk="1" hangingPunct="1">
              <a:defRPr/>
            </a:pPr>
            <a:r>
              <a:rPr lang="en-US" altLang="zh-CN" sz="1400" dirty="0">
                <a:solidFill>
                  <a:schemeClr val="tx1"/>
                </a:solidFill>
                <a:latin typeface="+mn-ea"/>
              </a:rPr>
              <a:t>1</a:t>
            </a:r>
            <a:r>
              <a:rPr lang="zh-CN" altLang="en-US" sz="1400" dirty="0">
                <a:solidFill>
                  <a:schemeClr val="tx1"/>
                </a:solidFill>
                <a:latin typeface="+mn-ea"/>
              </a:rPr>
              <a:t>、产品较少的可以一个产品</a:t>
            </a:r>
            <a:r>
              <a:rPr lang="zh-CN" altLang="en-US" sz="1400" dirty="0" smtClean="0">
                <a:solidFill>
                  <a:schemeClr val="tx1"/>
                </a:solidFill>
                <a:latin typeface="+mn-ea"/>
              </a:rPr>
              <a:t>一</a:t>
            </a:r>
            <a:r>
              <a:rPr lang="zh-CN" altLang="en-US" sz="1400" dirty="0" smtClean="0">
                <a:solidFill>
                  <a:schemeClr val="tx1"/>
                </a:solidFill>
                <a:latin typeface="+mn-ea"/>
              </a:rPr>
              <a:t>个分类</a:t>
            </a:r>
            <a:r>
              <a:rPr lang="zh-CN" altLang="en-US" sz="1400" dirty="0" smtClean="0">
                <a:solidFill>
                  <a:schemeClr val="tx1"/>
                </a:solidFill>
                <a:latin typeface="+mn-ea"/>
              </a:rPr>
              <a:t>，产品</a:t>
            </a:r>
            <a:r>
              <a:rPr lang="zh-CN" altLang="en-US" sz="1400" dirty="0" smtClean="0">
                <a:solidFill>
                  <a:srgbClr val="FF0000"/>
                </a:solidFill>
                <a:latin typeface="+mn-ea"/>
              </a:rPr>
              <a:t>内容</a:t>
            </a:r>
            <a:r>
              <a:rPr lang="zh-CN" altLang="en-US" sz="1400" dirty="0">
                <a:solidFill>
                  <a:srgbClr val="FF0000"/>
                </a:solidFill>
                <a:latin typeface="+mn-ea"/>
              </a:rPr>
              <a:t>是产品的某个属性或和产品相关的都可以</a:t>
            </a:r>
            <a:endParaRPr lang="en-US" altLang="zh-CN" sz="1400" dirty="0">
              <a:solidFill>
                <a:schemeClr val="tx1"/>
              </a:solidFill>
              <a:latin typeface="+mn-ea"/>
            </a:endParaRPr>
          </a:p>
          <a:p>
            <a:pPr eaLnBrk="1" hangingPunct="1">
              <a:defRPr/>
            </a:pPr>
            <a:r>
              <a:rPr lang="zh-CN" altLang="en-US" sz="1400" dirty="0" smtClean="0">
                <a:solidFill>
                  <a:schemeClr val="tx1"/>
                </a:solidFill>
                <a:latin typeface="+mn-ea"/>
              </a:rPr>
              <a:t>如  </a:t>
            </a:r>
            <a:r>
              <a:rPr lang="en-US" altLang="zh-CN" sz="1400" dirty="0" smtClean="0">
                <a:solidFill>
                  <a:schemeClr val="tx1"/>
                </a:solidFill>
                <a:latin typeface="+mn-ea"/>
              </a:rPr>
              <a:t>A</a:t>
            </a:r>
            <a:r>
              <a:rPr lang="zh-CN" altLang="en-US" sz="1400" dirty="0">
                <a:solidFill>
                  <a:schemeClr val="tx1"/>
                </a:solidFill>
                <a:latin typeface="+mn-ea"/>
              </a:rPr>
              <a:t>：环形加料机</a:t>
            </a:r>
            <a:endParaRPr lang="en-US" altLang="zh-CN" sz="1400" dirty="0">
              <a:solidFill>
                <a:schemeClr val="tx1"/>
              </a:solidFill>
              <a:latin typeface="+mn-ea"/>
            </a:endParaRPr>
          </a:p>
          <a:p>
            <a:pPr eaLnBrk="1" hangingPunct="1">
              <a:defRPr/>
            </a:pPr>
            <a:endParaRPr lang="zh-CN" altLang="en-US" sz="1400" dirty="0">
              <a:solidFill>
                <a:schemeClr val="tx1"/>
              </a:solidFill>
              <a:latin typeface="+mn-ea"/>
            </a:endParaRPr>
          </a:p>
          <a:p>
            <a:pPr eaLnBrk="1" hangingPunct="1">
              <a:defRPr/>
            </a:pPr>
            <a:r>
              <a:rPr lang="zh-CN" altLang="en-US" sz="1400" dirty="0">
                <a:solidFill>
                  <a:schemeClr val="tx1"/>
                </a:solidFill>
                <a:latin typeface="+mn-ea"/>
              </a:rPr>
              <a:t>环形加料机的价格、环形加料机作用、环形加料机组成、环形加料机的维护、环形加料机维修、环形加料机使用方法、加料机前景堪忧、加料机十大品牌</a:t>
            </a:r>
            <a:r>
              <a:rPr lang="en-US" altLang="zh-CN" sz="1400" dirty="0">
                <a:solidFill>
                  <a:schemeClr val="tx1"/>
                </a:solidFill>
                <a:latin typeface="+mn-ea"/>
              </a:rPr>
              <a:t>……</a:t>
            </a:r>
          </a:p>
          <a:p>
            <a:pPr eaLnBrk="1" hangingPunct="1">
              <a:defRPr/>
            </a:pPr>
            <a:endParaRPr lang="en-US" altLang="zh-CN" sz="1400" dirty="0">
              <a:solidFill>
                <a:schemeClr val="tx1"/>
              </a:solidFill>
              <a:latin typeface="+mn-ea"/>
            </a:endParaRPr>
          </a:p>
          <a:p>
            <a:pPr eaLnBrk="1" hangingPunct="1">
              <a:defRPr/>
            </a:pPr>
            <a:r>
              <a:rPr lang="en-US" altLang="zh-CN" sz="1400" dirty="0">
                <a:solidFill>
                  <a:schemeClr val="tx1"/>
                </a:solidFill>
                <a:latin typeface="+mn-ea"/>
              </a:rPr>
              <a:t>2</a:t>
            </a:r>
            <a:r>
              <a:rPr lang="zh-CN" altLang="en-US" sz="1400" dirty="0">
                <a:solidFill>
                  <a:schemeClr val="tx1"/>
                </a:solidFill>
                <a:latin typeface="+mn-ea"/>
              </a:rPr>
              <a:t>、产品较多的可以一类产品为</a:t>
            </a:r>
            <a:r>
              <a:rPr lang="zh-CN" altLang="en-US" sz="1400" dirty="0" smtClean="0">
                <a:solidFill>
                  <a:schemeClr val="tx1"/>
                </a:solidFill>
                <a:latin typeface="+mn-ea"/>
              </a:rPr>
              <a:t>一个分类，</a:t>
            </a:r>
            <a:r>
              <a:rPr lang="zh-CN" altLang="en-US" sz="1400" dirty="0">
                <a:solidFill>
                  <a:schemeClr val="tx1"/>
                </a:solidFill>
                <a:latin typeface="+mn-ea"/>
              </a:rPr>
              <a:t>产品</a:t>
            </a:r>
            <a:r>
              <a:rPr lang="zh-CN" altLang="en-US" sz="1400" dirty="0" smtClean="0">
                <a:solidFill>
                  <a:srgbClr val="FF0000"/>
                </a:solidFill>
                <a:latin typeface="+mn-ea"/>
              </a:rPr>
              <a:t>内容</a:t>
            </a:r>
            <a:r>
              <a:rPr lang="zh-CN" altLang="en-US" sz="1400" dirty="0">
                <a:solidFill>
                  <a:srgbClr val="FF0000"/>
                </a:solidFill>
                <a:latin typeface="+mn-ea"/>
              </a:rPr>
              <a:t>是某个产品或某个产品的特性</a:t>
            </a:r>
            <a:endParaRPr lang="en-US" altLang="zh-CN" sz="1400" dirty="0">
              <a:solidFill>
                <a:schemeClr val="tx1"/>
              </a:solidFill>
              <a:latin typeface="+mn-ea"/>
            </a:endParaRPr>
          </a:p>
          <a:p>
            <a:pPr eaLnBrk="1" hangingPunct="1">
              <a:defRPr/>
            </a:pPr>
            <a:r>
              <a:rPr lang="zh-CN" altLang="en-US" sz="1400" dirty="0" smtClean="0">
                <a:solidFill>
                  <a:schemeClr val="tx1"/>
                </a:solidFill>
                <a:latin typeface="+mn-ea"/>
              </a:rPr>
              <a:t>如</a:t>
            </a:r>
            <a:r>
              <a:rPr lang="zh-CN" altLang="en-US" sz="1400" dirty="0">
                <a:solidFill>
                  <a:schemeClr val="tx1"/>
                </a:solidFill>
                <a:latin typeface="+mn-ea"/>
              </a:rPr>
              <a:t>：</a:t>
            </a:r>
            <a:r>
              <a:rPr lang="zh-CN" altLang="en-US" sz="1400" dirty="0" smtClean="0">
                <a:solidFill>
                  <a:schemeClr val="tx1"/>
                </a:solidFill>
                <a:latin typeface="+mn-ea"/>
              </a:rPr>
              <a:t>  </a:t>
            </a:r>
            <a:r>
              <a:rPr lang="en-US" altLang="zh-CN" sz="1400" dirty="0">
                <a:solidFill>
                  <a:schemeClr val="tx1"/>
                </a:solidFill>
                <a:latin typeface="+mn-ea"/>
              </a:rPr>
              <a:t>B</a:t>
            </a:r>
            <a:r>
              <a:rPr lang="zh-CN" altLang="en-US" sz="1400" dirty="0">
                <a:solidFill>
                  <a:schemeClr val="tx1"/>
                </a:solidFill>
                <a:latin typeface="+mn-ea"/>
              </a:rPr>
              <a:t>：加料机</a:t>
            </a:r>
            <a:endParaRPr lang="en-US" altLang="zh-CN" sz="1400" dirty="0">
              <a:solidFill>
                <a:schemeClr val="tx1"/>
              </a:solidFill>
              <a:latin typeface="+mn-ea"/>
            </a:endParaRPr>
          </a:p>
          <a:p>
            <a:pPr eaLnBrk="1" hangingPunct="1">
              <a:defRPr/>
            </a:pPr>
            <a:endParaRPr lang="zh-CN" altLang="en-US" sz="1400" dirty="0">
              <a:solidFill>
                <a:schemeClr val="tx1"/>
              </a:solidFill>
              <a:latin typeface="+mn-ea"/>
            </a:endParaRPr>
          </a:p>
          <a:p>
            <a:pPr eaLnBrk="1" hangingPunct="1">
              <a:defRPr/>
            </a:pPr>
            <a:r>
              <a:rPr lang="zh-CN" altLang="en-US" sz="1400" dirty="0">
                <a:solidFill>
                  <a:schemeClr val="tx1"/>
                </a:solidFill>
                <a:latin typeface="+mn-ea"/>
              </a:rPr>
              <a:t>环形加料机、环形加料机作用、环形加料机组成、环形加料机、加料机的使用、玻璃加料机、自动加料机</a:t>
            </a:r>
            <a:r>
              <a:rPr lang="en-US" altLang="zh-CN" sz="1400" dirty="0">
                <a:solidFill>
                  <a:schemeClr val="tx1"/>
                </a:solidFill>
                <a:latin typeface="+mn-ea"/>
              </a:rPr>
              <a:t>……</a:t>
            </a:r>
          </a:p>
          <a:p>
            <a:pPr eaLnBrk="1" hangingPunct="1">
              <a:defRPr/>
            </a:pPr>
            <a:endParaRPr lang="en-US" altLang="zh-CN" sz="1400" dirty="0">
              <a:solidFill>
                <a:schemeClr val="tx1"/>
              </a:solidFill>
              <a:latin typeface="+mn-ea"/>
            </a:endParaRPr>
          </a:p>
        </p:txBody>
      </p:sp>
      <p:sp>
        <p:nvSpPr>
          <p:cNvPr id="5" name="圆角矩形 4"/>
          <p:cNvSpPr/>
          <p:nvPr/>
        </p:nvSpPr>
        <p:spPr>
          <a:xfrm>
            <a:off x="5205239" y="3112269"/>
            <a:ext cx="7416824" cy="4564775"/>
          </a:xfrm>
          <a:prstGeom prst="roundRect">
            <a:avLst/>
          </a:prstGeom>
          <a:solidFill>
            <a:srgbClr val="B3E5F1"/>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defRPr/>
            </a:pPr>
            <a:r>
              <a:rPr lang="zh-CN" altLang="en-US" sz="1400" b="1" dirty="0">
                <a:solidFill>
                  <a:schemeClr val="tx1"/>
                </a:solidFill>
                <a:latin typeface="+mn-ea"/>
              </a:rPr>
              <a:t>原：</a:t>
            </a:r>
            <a:r>
              <a:rPr lang="en-US" altLang="zh-CN" sz="1400" dirty="0">
                <a:solidFill>
                  <a:srgbClr val="FF0000"/>
                </a:solidFill>
                <a:latin typeface="+mn-ea"/>
              </a:rPr>
              <a:t>ABS</a:t>
            </a:r>
            <a:r>
              <a:rPr lang="zh-CN" altLang="en-US" sz="1400" dirty="0">
                <a:solidFill>
                  <a:srgbClr val="FF0000"/>
                </a:solidFill>
                <a:latin typeface="+mn-ea"/>
              </a:rPr>
              <a:t>具有优良的综合物理和机械性能，极好的低温抗冲击性能。尺寸稳定性。电性能、耐磨性、抗化学药品性、染色性、成品加工和机械加工较好</a:t>
            </a:r>
            <a:r>
              <a:rPr lang="zh-CN" altLang="en-US" sz="1400" dirty="0">
                <a:solidFill>
                  <a:schemeClr val="tx1"/>
                </a:solidFill>
                <a:latin typeface="+mn-ea"/>
              </a:rPr>
              <a:t>。</a:t>
            </a:r>
            <a:r>
              <a:rPr lang="en-US" altLang="zh-CN" sz="1400" dirty="0">
                <a:solidFill>
                  <a:schemeClr val="tx1"/>
                </a:solidFill>
                <a:latin typeface="+mn-ea"/>
              </a:rPr>
              <a:t>ABS</a:t>
            </a:r>
            <a:r>
              <a:rPr lang="zh-CN" altLang="en-US" sz="1400" dirty="0">
                <a:solidFill>
                  <a:schemeClr val="tx1"/>
                </a:solidFill>
                <a:latin typeface="+mn-ea"/>
              </a:rPr>
              <a:t>树脂耐水、无机盐、碱和酸类，不溶于大部分醇类和烃类溶剂，而容易溶于醛、酮、酯和某些氯代烃中。</a:t>
            </a:r>
            <a:r>
              <a:rPr lang="en-US" altLang="zh-CN" sz="1400" dirty="0">
                <a:solidFill>
                  <a:schemeClr val="tx1"/>
                </a:solidFill>
                <a:latin typeface="+mn-ea"/>
              </a:rPr>
              <a:t>ABS</a:t>
            </a:r>
            <a:r>
              <a:rPr lang="zh-CN" altLang="en-US" sz="1400" dirty="0">
                <a:solidFill>
                  <a:schemeClr val="tx1"/>
                </a:solidFill>
                <a:latin typeface="+mn-ea"/>
              </a:rPr>
              <a:t>树脂热变形温度低可燃，耐候性较差。</a:t>
            </a:r>
          </a:p>
          <a:p>
            <a:pPr eaLnBrk="1" hangingPunct="1">
              <a:defRPr/>
            </a:pPr>
            <a:endParaRPr lang="zh-CN" altLang="en-US" sz="1400" dirty="0">
              <a:solidFill>
                <a:schemeClr val="tx1"/>
              </a:solidFill>
              <a:latin typeface="+mn-ea"/>
            </a:endParaRPr>
          </a:p>
          <a:p>
            <a:pPr eaLnBrk="1" hangingPunct="1">
              <a:defRPr/>
            </a:pPr>
            <a:r>
              <a:rPr lang="zh-CN" altLang="en-US" sz="1400" b="1" dirty="0">
                <a:solidFill>
                  <a:schemeClr val="tx1"/>
                </a:solidFill>
                <a:latin typeface="+mn-ea"/>
              </a:rPr>
              <a:t>改：</a:t>
            </a:r>
            <a:r>
              <a:rPr lang="en-US" altLang="zh-CN" sz="1400" dirty="0">
                <a:solidFill>
                  <a:srgbClr val="7030A0"/>
                </a:solidFill>
                <a:latin typeface="+mn-ea"/>
              </a:rPr>
              <a:t>ABS</a:t>
            </a:r>
            <a:r>
              <a:rPr lang="zh-CN" altLang="en-US" sz="1400" dirty="0">
                <a:solidFill>
                  <a:srgbClr val="7030A0"/>
                </a:solidFill>
                <a:latin typeface="+mn-ea"/>
              </a:rPr>
              <a:t>树脂有着极具竞争力的特性，如其具有优良的综合物理、机械性能和极好的低温抗冲击性能，虽然</a:t>
            </a:r>
            <a:r>
              <a:rPr lang="en-US" altLang="zh-CN" sz="1400" dirty="0">
                <a:solidFill>
                  <a:srgbClr val="7030A0"/>
                </a:solidFill>
                <a:latin typeface="+mn-ea"/>
              </a:rPr>
              <a:t>ABS</a:t>
            </a:r>
            <a:r>
              <a:rPr lang="zh-CN" altLang="en-US" sz="1400" dirty="0">
                <a:solidFill>
                  <a:srgbClr val="7030A0"/>
                </a:solidFill>
                <a:latin typeface="+mn-ea"/>
              </a:rPr>
              <a:t>树脂热变形温度低、耐候性较差，但其稳定性、耐磨性、染色性、抗化学药品性非常好</a:t>
            </a:r>
            <a:r>
              <a:rPr lang="zh-CN" altLang="en-US" sz="1400" dirty="0">
                <a:solidFill>
                  <a:schemeClr val="tx1"/>
                </a:solidFill>
                <a:latin typeface="+mn-ea"/>
              </a:rPr>
              <a:t>；</a:t>
            </a:r>
            <a:r>
              <a:rPr lang="en-US" altLang="zh-CN" sz="1400" dirty="0">
                <a:solidFill>
                  <a:schemeClr val="tx1"/>
                </a:solidFill>
                <a:latin typeface="+mn-ea"/>
              </a:rPr>
              <a:t>ABS</a:t>
            </a:r>
            <a:r>
              <a:rPr lang="zh-CN" altLang="en-US" sz="1400" dirty="0">
                <a:solidFill>
                  <a:schemeClr val="tx1"/>
                </a:solidFill>
                <a:latin typeface="+mn-ea"/>
              </a:rPr>
              <a:t>树脂耐水、耐无机盐、耐酸碱类，溶于醛、酮、酯和某些氯代烃中，对于大部分醇类和烃类溶剂可溶性很差；</a:t>
            </a:r>
          </a:p>
          <a:p>
            <a:pPr eaLnBrk="1" hangingPunct="1">
              <a:defRPr/>
            </a:pPr>
            <a:endParaRPr lang="zh-CN" altLang="en-US" sz="1400" dirty="0">
              <a:solidFill>
                <a:schemeClr val="tx1"/>
              </a:solidFill>
              <a:latin typeface="+mn-ea"/>
            </a:endParaRPr>
          </a:p>
          <a:p>
            <a:pPr eaLnBrk="1" hangingPunct="1">
              <a:defRPr/>
            </a:pPr>
            <a:r>
              <a:rPr lang="zh-CN" altLang="en-US" sz="1400" b="1" dirty="0">
                <a:solidFill>
                  <a:schemeClr val="tx1"/>
                </a:solidFill>
                <a:latin typeface="+mn-ea"/>
              </a:rPr>
              <a:t>原：</a:t>
            </a:r>
            <a:r>
              <a:rPr lang="zh-CN" altLang="en-US" sz="1400" dirty="0">
                <a:solidFill>
                  <a:srgbClr val="C00000"/>
                </a:solidFill>
                <a:latin typeface="+mn-ea"/>
              </a:rPr>
              <a:t>塑料</a:t>
            </a:r>
            <a:r>
              <a:rPr lang="en-US" altLang="zh-CN" sz="1400" dirty="0">
                <a:solidFill>
                  <a:srgbClr val="C00000"/>
                </a:solidFill>
                <a:latin typeface="+mn-ea"/>
              </a:rPr>
              <a:t>ABS</a:t>
            </a:r>
            <a:r>
              <a:rPr lang="zh-CN" altLang="en-US" sz="1400" dirty="0">
                <a:solidFill>
                  <a:srgbClr val="C00000"/>
                </a:solidFill>
                <a:latin typeface="+mn-ea"/>
              </a:rPr>
              <a:t>树酯是目前产量最大，应用最广泛的聚合物，它将</a:t>
            </a:r>
            <a:r>
              <a:rPr lang="en-US" altLang="zh-CN" sz="1400" dirty="0">
                <a:solidFill>
                  <a:srgbClr val="C00000"/>
                </a:solidFill>
                <a:latin typeface="+mn-ea"/>
              </a:rPr>
              <a:t>PB</a:t>
            </a:r>
            <a:r>
              <a:rPr lang="zh-CN" altLang="en-US" sz="1400" dirty="0">
                <a:solidFill>
                  <a:srgbClr val="C00000"/>
                </a:solidFill>
                <a:latin typeface="+mn-ea"/>
              </a:rPr>
              <a:t>，</a:t>
            </a:r>
            <a:r>
              <a:rPr lang="en-US" altLang="zh-CN" sz="1400" dirty="0">
                <a:solidFill>
                  <a:srgbClr val="C00000"/>
                </a:solidFill>
                <a:latin typeface="+mn-ea"/>
              </a:rPr>
              <a:t>PAN</a:t>
            </a:r>
            <a:r>
              <a:rPr lang="zh-CN" altLang="en-US" sz="1400" dirty="0">
                <a:solidFill>
                  <a:srgbClr val="C00000"/>
                </a:solidFill>
                <a:latin typeface="+mn-ea"/>
              </a:rPr>
              <a:t>，</a:t>
            </a:r>
            <a:r>
              <a:rPr lang="en-US" altLang="zh-CN" sz="1400" dirty="0">
                <a:solidFill>
                  <a:srgbClr val="C00000"/>
                </a:solidFill>
                <a:latin typeface="+mn-ea"/>
              </a:rPr>
              <a:t>PS</a:t>
            </a:r>
            <a:r>
              <a:rPr lang="zh-CN" altLang="en-US" sz="1400" dirty="0">
                <a:solidFill>
                  <a:srgbClr val="C00000"/>
                </a:solidFill>
                <a:latin typeface="+mn-ea"/>
              </a:rPr>
              <a:t>的各种性能有机地统一起来，兼具韧，硬，刚相均衡的优良力学性能</a:t>
            </a:r>
            <a:r>
              <a:rPr lang="zh-CN" altLang="en-US" sz="1400" dirty="0">
                <a:solidFill>
                  <a:schemeClr val="tx1"/>
                </a:solidFill>
                <a:latin typeface="+mn-ea"/>
              </a:rPr>
              <a:t>。</a:t>
            </a:r>
            <a:r>
              <a:rPr lang="en-US" altLang="zh-CN" sz="1400" dirty="0">
                <a:solidFill>
                  <a:schemeClr val="tx1"/>
                </a:solidFill>
                <a:latin typeface="+mn-ea"/>
              </a:rPr>
              <a:t>ABS</a:t>
            </a:r>
            <a:r>
              <a:rPr lang="zh-CN" altLang="en-US" sz="1400" dirty="0">
                <a:solidFill>
                  <a:schemeClr val="tx1"/>
                </a:solidFill>
                <a:latin typeface="+mn-ea"/>
              </a:rPr>
              <a:t>是丙烯腈、丁二烯和苯乙烯的三元共聚物，</a:t>
            </a:r>
            <a:r>
              <a:rPr lang="en-US" altLang="zh-CN" sz="1400" dirty="0">
                <a:solidFill>
                  <a:schemeClr val="tx1"/>
                </a:solidFill>
                <a:latin typeface="+mn-ea"/>
              </a:rPr>
              <a:t>A</a:t>
            </a:r>
            <a:r>
              <a:rPr lang="zh-CN" altLang="en-US" sz="1400" dirty="0">
                <a:solidFill>
                  <a:schemeClr val="tx1"/>
                </a:solidFill>
                <a:latin typeface="+mn-ea"/>
              </a:rPr>
              <a:t>代表丙烯腈，</a:t>
            </a:r>
            <a:r>
              <a:rPr lang="en-US" altLang="zh-CN" sz="1400" dirty="0">
                <a:solidFill>
                  <a:schemeClr val="tx1"/>
                </a:solidFill>
                <a:latin typeface="+mn-ea"/>
              </a:rPr>
              <a:t>B</a:t>
            </a:r>
            <a:r>
              <a:rPr lang="zh-CN" altLang="en-US" sz="1400" dirty="0">
                <a:solidFill>
                  <a:schemeClr val="tx1"/>
                </a:solidFill>
                <a:latin typeface="+mn-ea"/>
              </a:rPr>
              <a:t>代表丁二烯，</a:t>
            </a:r>
            <a:r>
              <a:rPr lang="en-US" altLang="zh-CN" sz="1400" dirty="0">
                <a:solidFill>
                  <a:schemeClr val="tx1"/>
                </a:solidFill>
                <a:latin typeface="+mn-ea"/>
              </a:rPr>
              <a:t>S</a:t>
            </a:r>
            <a:r>
              <a:rPr lang="zh-CN" altLang="en-US" sz="1400" dirty="0">
                <a:solidFill>
                  <a:schemeClr val="tx1"/>
                </a:solidFill>
                <a:latin typeface="+mn-ea"/>
              </a:rPr>
              <a:t>代表苯乙烯。经过实际使用发现：</a:t>
            </a:r>
            <a:r>
              <a:rPr lang="en-US" altLang="zh-CN" sz="1400" dirty="0">
                <a:solidFill>
                  <a:schemeClr val="tx1"/>
                </a:solidFill>
                <a:latin typeface="+mn-ea"/>
              </a:rPr>
              <a:t>ABS</a:t>
            </a:r>
            <a:r>
              <a:rPr lang="zh-CN" altLang="en-US" sz="1400" dirty="0">
                <a:solidFill>
                  <a:schemeClr val="tx1"/>
                </a:solidFill>
                <a:latin typeface="+mn-ea"/>
              </a:rPr>
              <a:t>塑料管材，不耐硫酸腐蚀，遇硫酸就粉碎性破裂。</a:t>
            </a:r>
          </a:p>
          <a:p>
            <a:pPr eaLnBrk="1" hangingPunct="1">
              <a:defRPr/>
            </a:pPr>
            <a:endParaRPr lang="zh-CN" altLang="en-US" sz="1400" dirty="0">
              <a:solidFill>
                <a:schemeClr val="tx1"/>
              </a:solidFill>
              <a:latin typeface="+mn-ea"/>
            </a:endParaRPr>
          </a:p>
          <a:p>
            <a:pPr eaLnBrk="1" hangingPunct="1">
              <a:defRPr/>
            </a:pPr>
            <a:r>
              <a:rPr lang="zh-CN" altLang="en-US" sz="1400" b="1" dirty="0">
                <a:solidFill>
                  <a:schemeClr val="tx1"/>
                </a:solidFill>
                <a:latin typeface="+mn-ea"/>
              </a:rPr>
              <a:t>改：</a:t>
            </a:r>
            <a:r>
              <a:rPr lang="zh-CN" altLang="en-US" sz="1400" dirty="0">
                <a:solidFill>
                  <a:srgbClr val="7030A0"/>
                </a:solidFill>
                <a:latin typeface="+mn-ea"/>
              </a:rPr>
              <a:t>作为行业应用最广泛的聚合物之一，塑料</a:t>
            </a:r>
            <a:r>
              <a:rPr lang="en-US" altLang="zh-CN" sz="1400" dirty="0">
                <a:solidFill>
                  <a:srgbClr val="7030A0"/>
                </a:solidFill>
                <a:latin typeface="+mn-ea"/>
              </a:rPr>
              <a:t>ABS</a:t>
            </a:r>
            <a:r>
              <a:rPr lang="zh-CN" altLang="en-US" sz="1400" dirty="0">
                <a:solidFill>
                  <a:srgbClr val="7030A0"/>
                </a:solidFill>
                <a:latin typeface="+mn-ea"/>
              </a:rPr>
              <a:t>树脂是丙烯腈</a:t>
            </a:r>
            <a:r>
              <a:rPr lang="en-US" altLang="zh-CN" sz="1400" dirty="0">
                <a:solidFill>
                  <a:srgbClr val="7030A0"/>
                </a:solidFill>
                <a:latin typeface="+mn-ea"/>
              </a:rPr>
              <a:t>(A)</a:t>
            </a:r>
            <a:r>
              <a:rPr lang="zh-CN" altLang="en-US" sz="1400" dirty="0">
                <a:solidFill>
                  <a:srgbClr val="7030A0"/>
                </a:solidFill>
                <a:latin typeface="+mn-ea"/>
              </a:rPr>
              <a:t>、丁二烯</a:t>
            </a:r>
            <a:r>
              <a:rPr lang="en-US" altLang="zh-CN" sz="1400" dirty="0">
                <a:solidFill>
                  <a:srgbClr val="7030A0"/>
                </a:solidFill>
                <a:latin typeface="+mn-ea"/>
              </a:rPr>
              <a:t>(B)</a:t>
            </a:r>
            <a:r>
              <a:rPr lang="zh-CN" altLang="en-US" sz="1400" dirty="0">
                <a:solidFill>
                  <a:srgbClr val="7030A0"/>
                </a:solidFill>
                <a:latin typeface="+mn-ea"/>
              </a:rPr>
              <a:t>和苯乙烯</a:t>
            </a:r>
            <a:r>
              <a:rPr lang="en-US" altLang="zh-CN" sz="1400" dirty="0">
                <a:solidFill>
                  <a:srgbClr val="7030A0"/>
                </a:solidFill>
                <a:latin typeface="+mn-ea"/>
              </a:rPr>
              <a:t>(S)</a:t>
            </a:r>
            <a:r>
              <a:rPr lang="zh-CN" altLang="en-US" sz="1400" dirty="0">
                <a:solidFill>
                  <a:srgbClr val="7030A0"/>
                </a:solidFill>
                <a:latin typeface="+mn-ea"/>
              </a:rPr>
              <a:t>的三元共聚物，其产量是最大的，它能够将将</a:t>
            </a:r>
            <a:r>
              <a:rPr lang="en-US" altLang="zh-CN" sz="1400" dirty="0">
                <a:solidFill>
                  <a:srgbClr val="7030A0"/>
                </a:solidFill>
                <a:latin typeface="+mn-ea"/>
              </a:rPr>
              <a:t>PB</a:t>
            </a:r>
            <a:r>
              <a:rPr lang="zh-CN" altLang="en-US" sz="1400" dirty="0">
                <a:solidFill>
                  <a:srgbClr val="7030A0"/>
                </a:solidFill>
                <a:latin typeface="+mn-ea"/>
              </a:rPr>
              <a:t>、</a:t>
            </a:r>
            <a:r>
              <a:rPr lang="en-US" altLang="zh-CN" sz="1400" dirty="0">
                <a:solidFill>
                  <a:srgbClr val="7030A0"/>
                </a:solidFill>
                <a:latin typeface="+mn-ea"/>
              </a:rPr>
              <a:t>PAN</a:t>
            </a:r>
            <a:r>
              <a:rPr lang="zh-CN" altLang="en-US" sz="1400" dirty="0">
                <a:solidFill>
                  <a:srgbClr val="7030A0"/>
                </a:solidFill>
                <a:latin typeface="+mn-ea"/>
              </a:rPr>
              <a:t>、</a:t>
            </a:r>
            <a:r>
              <a:rPr lang="en-US" altLang="zh-CN" sz="1400" dirty="0">
                <a:solidFill>
                  <a:srgbClr val="7030A0"/>
                </a:solidFill>
                <a:latin typeface="+mn-ea"/>
              </a:rPr>
              <a:t>PS</a:t>
            </a:r>
            <a:r>
              <a:rPr lang="zh-CN" altLang="en-US" sz="1400" dirty="0">
                <a:solidFill>
                  <a:srgbClr val="7030A0"/>
                </a:solidFill>
                <a:latin typeface="+mn-ea"/>
              </a:rPr>
              <a:t>的各种性能有机地统一起来，弥补各自的不足，兼具韧、硬、刚相均衡的优良力学性能</a:t>
            </a:r>
            <a:r>
              <a:rPr lang="zh-CN" altLang="en-US" sz="1400" dirty="0">
                <a:solidFill>
                  <a:schemeClr val="tx1"/>
                </a:solidFill>
                <a:latin typeface="+mn-ea"/>
              </a:rPr>
              <a:t>；且 经实践证明，不耐硫酸腐蚀，遇硫酸就粉碎性破裂是</a:t>
            </a:r>
            <a:r>
              <a:rPr lang="en-US" altLang="zh-CN" sz="1400" dirty="0">
                <a:solidFill>
                  <a:schemeClr val="tx1"/>
                </a:solidFill>
                <a:latin typeface="+mn-ea"/>
              </a:rPr>
              <a:t>ABS</a:t>
            </a:r>
            <a:r>
              <a:rPr lang="zh-CN" altLang="en-US" sz="1400" dirty="0">
                <a:solidFill>
                  <a:schemeClr val="tx1"/>
                </a:solidFill>
                <a:latin typeface="+mn-ea"/>
              </a:rPr>
              <a:t>塑料管材的特性之一</a:t>
            </a:r>
            <a:r>
              <a:rPr lang="en-US" altLang="zh-CN" sz="1400" dirty="0">
                <a:solidFill>
                  <a:schemeClr val="tx1"/>
                </a:solidFill>
                <a:latin typeface="+mn-ea"/>
              </a:rPr>
              <a:t>!</a:t>
            </a:r>
          </a:p>
        </p:txBody>
      </p:sp>
    </p:spTree>
    <p:extLst>
      <p:ext uri="{BB962C8B-B14F-4D97-AF65-F5344CB8AC3E}">
        <p14:creationId xmlns:p14="http://schemas.microsoft.com/office/powerpoint/2010/main" val="2343382901"/>
      </p:ext>
    </p:extLst>
  </p:cSld>
  <p:clrMapOvr>
    <a:masterClrMapping/>
  </p:clrMapOvr>
  <p:transition spd="slow" advTm="0">
    <p:randomBa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877918" y="3832349"/>
            <a:ext cx="581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Tx/>
              <a:buNone/>
            </a:pPr>
            <a:r>
              <a:rPr lang="zh-CN" altLang="en-US" sz="1600">
                <a:latin typeface="新宋体" panose="02010609030101010101" pitchFamily="49" charset="-122"/>
                <a:ea typeface="新宋体" panose="02010609030101010101" pitchFamily="49" charset="-122"/>
              </a:rPr>
              <a:t>现在很多客户的网站，一会能打开，一会打不开，经常宕机，如右图，那么多地区空间经常打不开，对客户影响也不好，</a:t>
            </a:r>
            <a:r>
              <a:rPr lang="en-US" altLang="zh-CN" sz="1600">
                <a:latin typeface="新宋体" panose="02010609030101010101" pitchFamily="49" charset="-122"/>
                <a:ea typeface="新宋体" panose="02010609030101010101" pitchFamily="49" charset="-122"/>
              </a:rPr>
              <a:t> </a:t>
            </a:r>
            <a:r>
              <a:rPr lang="en-US" altLang="zh-CN" sz="1600">
                <a:latin typeface="新宋体" panose="02010609030101010101" pitchFamily="49" charset="-122"/>
                <a:ea typeface="新宋体" panose="02010609030101010101" pitchFamily="49" charset="-122"/>
                <a:hlinkClick r:id="rId3"/>
              </a:rPr>
              <a:t>http://www.17ce.com/</a:t>
            </a:r>
            <a:r>
              <a:rPr lang="zh-CN" altLang="en-US" sz="1600">
                <a:latin typeface="新宋体" panose="02010609030101010101" pitchFamily="49" charset="-122"/>
                <a:ea typeface="新宋体" panose="02010609030101010101" pitchFamily="49" charset="-122"/>
              </a:rPr>
              <a:t>是查空间速度的，可以多查几次；</a:t>
            </a:r>
            <a:endParaRPr lang="en-US" altLang="zh-CN" sz="1600">
              <a:latin typeface="新宋体" panose="02010609030101010101" pitchFamily="49" charset="-122"/>
              <a:ea typeface="新宋体" panose="02010609030101010101" pitchFamily="49" charset="-122"/>
            </a:endParaRPr>
          </a:p>
        </p:txBody>
      </p:sp>
      <p:sp>
        <p:nvSpPr>
          <p:cNvPr id="9" name="矩形 7"/>
          <p:cNvSpPr>
            <a:spLocks noChangeArrowheads="1"/>
          </p:cNvSpPr>
          <p:nvPr/>
        </p:nvSpPr>
        <p:spPr bwMode="auto">
          <a:xfrm>
            <a:off x="902421" y="5128493"/>
            <a:ext cx="5924550" cy="831850"/>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Tx/>
              <a:buNone/>
              <a:defRPr/>
            </a:pPr>
            <a:r>
              <a:rPr lang="zh-CN" altLang="en-US" sz="1600" b="1" dirty="0" smtClean="0">
                <a:latin typeface="新宋体" panose="02010609030101010101" pitchFamily="49" charset="-122"/>
                <a:ea typeface="新宋体" panose="02010609030101010101" pitchFamily="49" charset="-122"/>
              </a:rPr>
              <a:t>建议：</a:t>
            </a:r>
            <a:r>
              <a:rPr lang="zh-CN" altLang="en-US" sz="1600" dirty="0" smtClean="0">
                <a:latin typeface="新宋体" panose="02010609030101010101" pitchFamily="49" charset="-122"/>
                <a:ea typeface="新宋体" panose="02010609030101010101" pitchFamily="49" charset="-122"/>
              </a:rPr>
              <a:t>网站宕机对于排名的影响很大，是目前造成排名不稳定的主要原因之一，所以不要贪图便宜，一定要就近选稳定、快速的多线</a:t>
            </a:r>
            <a:r>
              <a:rPr lang="zh-CN" altLang="en-US" sz="1600" dirty="0">
                <a:latin typeface="新宋体" panose="02010609030101010101" pitchFamily="49" charset="-122"/>
                <a:ea typeface="新宋体" panose="02010609030101010101" pitchFamily="49" charset="-122"/>
              </a:rPr>
              <a:t>国内</a:t>
            </a:r>
            <a:r>
              <a:rPr lang="zh-CN" altLang="en-US" sz="1600" dirty="0" smtClean="0">
                <a:latin typeface="新宋体" panose="02010609030101010101" pitchFamily="49" charset="-122"/>
                <a:ea typeface="新宋体" panose="02010609030101010101" pitchFamily="49" charset="-122"/>
              </a:rPr>
              <a:t>空间，更不要常换空间；</a:t>
            </a:r>
            <a:endParaRPr lang="en-US" altLang="zh-CN" sz="1600" dirty="0" smtClean="0">
              <a:latin typeface="新宋体" panose="02010609030101010101" pitchFamily="49" charset="-122"/>
              <a:ea typeface="新宋体" panose="02010609030101010101" pitchFamily="49" charset="-122"/>
            </a:endParaRPr>
          </a:p>
        </p:txBody>
      </p:sp>
      <p:pic>
        <p:nvPicPr>
          <p:cNvPr id="10"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4759" y="1096045"/>
            <a:ext cx="81343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6152" y="2132343"/>
            <a:ext cx="38671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25519" y="1872916"/>
            <a:ext cx="3168640" cy="411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3"/>
          <p:cNvSpPr txBox="1">
            <a:spLocks noChangeArrowheads="1"/>
          </p:cNvSpPr>
          <p:nvPr/>
        </p:nvSpPr>
        <p:spPr bwMode="auto">
          <a:xfrm>
            <a:off x="8589615" y="330051"/>
            <a:ext cx="3922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800" b="1" dirty="0">
                <a:solidFill>
                  <a:srgbClr val="FF0000"/>
                </a:solidFill>
                <a:latin typeface="华文中宋" panose="02010600040101010101" pitchFamily="2" charset="-122"/>
                <a:ea typeface="华文中宋" panose="02010600040101010101" pitchFamily="2" charset="-122"/>
              </a:rPr>
              <a:t>空间问题</a:t>
            </a:r>
            <a:r>
              <a:rPr lang="en-US" altLang="zh-CN" sz="2000" b="1" dirty="0" smtClean="0">
                <a:latin typeface="华文中宋" panose="02010600040101010101" pitchFamily="2" charset="-122"/>
                <a:ea typeface="华文中宋" panose="02010600040101010101" pitchFamily="2" charset="-122"/>
              </a:rPr>
              <a:t>——</a:t>
            </a:r>
            <a:r>
              <a:rPr lang="zh-CN" altLang="en-US" sz="2000" b="1" dirty="0" smtClean="0">
                <a:latin typeface="华文中宋" panose="02010600040101010101" pitchFamily="2" charset="-122"/>
                <a:ea typeface="华文中宋" panose="02010600040101010101" pitchFamily="2" charset="-122"/>
              </a:rPr>
              <a:t>速度影响很大</a:t>
            </a:r>
            <a:endParaRPr lang="zh-CN" altLang="en-US" sz="20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4088844385"/>
      </p:ext>
    </p:extLst>
  </p:cSld>
  <p:clrMapOvr>
    <a:masterClrMapping/>
  </p:clrMapOvr>
  <p:transition spd="slow" advTm="0">
    <p:randomBa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956767" y="1744117"/>
            <a:ext cx="941871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1</a:t>
            </a:r>
            <a:r>
              <a:rPr lang="zh-CN" altLang="en-US" sz="1800" dirty="0">
                <a:latin typeface="新宋体" panose="02010609030101010101" pitchFamily="49" charset="-122"/>
                <a:ea typeface="新宋体" panose="02010609030101010101" pitchFamily="49" charset="-122"/>
              </a:rPr>
              <a:t>、对关键词梯队分，</a:t>
            </a:r>
            <a:r>
              <a:rPr lang="zh-CN" altLang="en-US" sz="1800" b="1" dirty="0">
                <a:latin typeface="新宋体" panose="02010609030101010101" pitchFamily="49" charset="-122"/>
                <a:ea typeface="新宋体" panose="02010609030101010101" pitchFamily="49" charset="-122"/>
              </a:rPr>
              <a:t>先易后难</a:t>
            </a:r>
            <a:r>
              <a:rPr lang="zh-CN" altLang="en-US" sz="1800" dirty="0">
                <a:latin typeface="新宋体" panose="02010609030101010101" pitchFamily="49" charset="-122"/>
                <a:ea typeface="新宋体" panose="02010609030101010101" pitchFamily="49" charset="-122"/>
              </a:rPr>
              <a:t>，即先做简单的词，如先做常州废气处理设备公司，再做废气处理设备公司，</a:t>
            </a:r>
            <a:r>
              <a:rPr lang="zh-CN" altLang="en-US" sz="1800" b="1" dirty="0">
                <a:latin typeface="新宋体" panose="02010609030101010101" pitchFamily="49" charset="-122"/>
                <a:ea typeface="新宋体" panose="02010609030101010101" pitchFamily="49" charset="-122"/>
              </a:rPr>
              <a:t>小站做密度</a:t>
            </a:r>
            <a:r>
              <a:rPr lang="zh-CN" altLang="en-US" sz="1800" dirty="0">
                <a:latin typeface="新宋体" panose="02010609030101010101" pitchFamily="49" charset="-122"/>
                <a:ea typeface="新宋体" panose="02010609030101010101" pitchFamily="49" charset="-122"/>
              </a:rPr>
              <a:t>，</a:t>
            </a:r>
            <a:r>
              <a:rPr lang="zh-CN" altLang="en-US" sz="1800" b="1" dirty="0">
                <a:latin typeface="新宋体" panose="02010609030101010101" pitchFamily="49" charset="-122"/>
                <a:ea typeface="新宋体" panose="02010609030101010101" pitchFamily="49" charset="-122"/>
              </a:rPr>
              <a:t>以月度为单位</a:t>
            </a:r>
            <a:r>
              <a:rPr lang="zh-CN" altLang="en-US" sz="1800" dirty="0">
                <a:latin typeface="新宋体" panose="02010609030101010101" pitchFamily="49" charset="-122"/>
                <a:ea typeface="新宋体" panose="02010609030101010101" pitchFamily="49" charset="-122"/>
              </a:rPr>
              <a:t>，比如第一个月就主攻常州废气处理设备公司，那网站中所有的操作包括首页密度、产品新闻更新、图片</a:t>
            </a:r>
            <a:r>
              <a:rPr lang="en-US" altLang="zh-CN" sz="1800" dirty="0">
                <a:latin typeface="新宋体" panose="02010609030101010101" pitchFamily="49" charset="-122"/>
                <a:ea typeface="新宋体" panose="02010609030101010101" pitchFamily="49" charset="-122"/>
              </a:rPr>
              <a:t>alt</a:t>
            </a:r>
            <a:r>
              <a:rPr lang="zh-CN" altLang="en-US" sz="1800" dirty="0">
                <a:latin typeface="新宋体" panose="02010609030101010101" pitchFamily="49" charset="-122"/>
                <a:ea typeface="新宋体" panose="02010609030101010101" pitchFamily="49" charset="-122"/>
              </a:rPr>
              <a:t>等等等都围绕这个词，第二个月不管第一个词有没有结果，都转方向做第二个词废气处理设备公司，当然前提是这两个词是关联的，如果网站做了三个主词废气处理设备、活性炭吸附塔、除尘设备，那就第一个季度做废气处理设备，第一个月主攻常州废气处理设备公司，第二个月主攻废气处理设备公司，第三个月主攻废气处理设备；</a:t>
            </a:r>
            <a:endParaRPr lang="en-US" altLang="zh-CN" sz="18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800" dirty="0">
                <a:latin typeface="新宋体" panose="02010609030101010101" pitchFamily="49" charset="-122"/>
                <a:ea typeface="新宋体" panose="02010609030101010101" pitchFamily="49" charset="-122"/>
              </a:rPr>
              <a:t>2</a:t>
            </a:r>
            <a:r>
              <a:rPr lang="zh-CN" altLang="en-US" sz="1800" dirty="0" smtClean="0">
                <a:latin typeface="新宋体" panose="02010609030101010101" pitchFamily="49" charset="-122"/>
                <a:ea typeface="新宋体" panose="02010609030101010101" pitchFamily="49" charset="-122"/>
              </a:rPr>
              <a:t>、</a:t>
            </a:r>
            <a:r>
              <a:rPr lang="zh-CN" altLang="en-US" sz="1800" dirty="0">
                <a:latin typeface="新宋体" panose="02010609030101010101" pitchFamily="49" charset="-122"/>
                <a:ea typeface="新宋体" panose="02010609030101010101" pitchFamily="49" charset="-122"/>
              </a:rPr>
              <a:t>做好友链的监控和维护工作（商盟），尽量和同行业的链接，单链双链都可以，同</a:t>
            </a:r>
            <a:r>
              <a:rPr lang="en-US" altLang="zh-CN" sz="1800" dirty="0" err="1">
                <a:latin typeface="新宋体" panose="02010609030101010101" pitchFamily="49" charset="-122"/>
                <a:ea typeface="新宋体" panose="02010609030101010101" pitchFamily="49" charset="-122"/>
              </a:rPr>
              <a:t>ip</a:t>
            </a:r>
            <a:r>
              <a:rPr lang="zh-CN" altLang="en-US" sz="1800" dirty="0">
                <a:latin typeface="新宋体" panose="02010609030101010101" pitchFamily="49" charset="-122"/>
                <a:ea typeface="新宋体" panose="02010609030101010101" pitchFamily="49" charset="-122"/>
              </a:rPr>
              <a:t>网站不要互联，域名为同联系邮箱的网站不要互联，不要和灰色或降权网站互联，友链网站状态健康即可，可以找比自己权重高的但不是必须这样</a:t>
            </a:r>
            <a:r>
              <a:rPr lang="zh-CN" altLang="en-US" sz="1800" dirty="0" smtClean="0">
                <a:latin typeface="新宋体" panose="02010609030101010101" pitchFamily="49" charset="-122"/>
                <a:ea typeface="新宋体" panose="02010609030101010101" pitchFamily="49" charset="-122"/>
              </a:rPr>
              <a:t>；</a:t>
            </a:r>
            <a:endParaRPr lang="en-US" altLang="zh-CN" sz="18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800" dirty="0">
              <a:latin typeface="新宋体" panose="02010609030101010101" pitchFamily="49" charset="-122"/>
              <a:ea typeface="新宋体" panose="02010609030101010101" pitchFamily="49" charset="-122"/>
            </a:endParaRPr>
          </a:p>
        </p:txBody>
      </p:sp>
      <p:sp>
        <p:nvSpPr>
          <p:cNvPr id="3" name="矩形 4"/>
          <p:cNvSpPr>
            <a:spLocks noChangeArrowheads="1"/>
          </p:cNvSpPr>
          <p:nvPr/>
        </p:nvSpPr>
        <p:spPr bwMode="auto">
          <a:xfrm>
            <a:off x="812751" y="519981"/>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spcBef>
                <a:spcPct val="0"/>
              </a:spcBef>
              <a:buFont typeface="Arial" panose="020B0604020202020204" pitchFamily="34" charset="0"/>
              <a:buNone/>
            </a:pPr>
            <a:r>
              <a:rPr lang="zh-CN" altLang="en-US" sz="2000">
                <a:solidFill>
                  <a:srgbClr val="FFFFFF"/>
                </a:solidFill>
                <a:latin typeface="Arial" panose="020B0604020202020204" pitchFamily="34" charset="0"/>
                <a:ea typeface="微软雅黑" panose="020B0503020204020204" pitchFamily="34" charset="-122"/>
              </a:rPr>
              <a:t>维护总结</a:t>
            </a:r>
            <a:endParaRPr lang="en-US" altLang="zh-CN" sz="2000">
              <a:solidFill>
                <a:srgbClr val="FFFFFF"/>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04630986"/>
      </p:ext>
    </p:extLst>
  </p:cSld>
  <p:clrMapOvr>
    <a:masterClrMapping/>
  </p:clrMapOvr>
  <p:transition spd="slow" advTm="0">
    <p:randomBa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p:cNvSpPr>
            <a:spLocks noChangeArrowheads="1"/>
          </p:cNvSpPr>
          <p:nvPr/>
        </p:nvSpPr>
        <p:spPr bwMode="auto">
          <a:xfrm>
            <a:off x="812751" y="519981"/>
            <a:ext cx="6588125" cy="754063"/>
          </a:xfrm>
          <a:prstGeom prst="rect">
            <a:avLst/>
          </a:prstGeom>
          <a:solidFill>
            <a:srgbClr val="0075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3895" tIns="46990" rIns="0" bIns="4699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spcBef>
                <a:spcPct val="0"/>
              </a:spcBef>
              <a:buFont typeface="Arial" panose="020B0604020202020204" pitchFamily="34" charset="0"/>
              <a:buNone/>
            </a:pPr>
            <a:r>
              <a:rPr lang="zh-CN" altLang="en-US" sz="2000" dirty="0" smtClean="0">
                <a:solidFill>
                  <a:srgbClr val="FFFFFF"/>
                </a:solidFill>
                <a:latin typeface="Arial" panose="020B0604020202020204" pitchFamily="34" charset="0"/>
                <a:ea typeface="微软雅黑" panose="020B0503020204020204" pitchFamily="34" charset="-122"/>
              </a:rPr>
              <a:t>详细点击方法</a:t>
            </a:r>
            <a:endParaRPr lang="en-US" altLang="zh-CN" sz="2000" dirty="0">
              <a:solidFill>
                <a:srgbClr val="FFFFFF"/>
              </a:solidFill>
              <a:latin typeface="Arial" panose="020B0604020202020204" pitchFamily="34" charset="0"/>
              <a:ea typeface="微软雅黑" panose="020B0503020204020204" pitchFamily="34" charset="-122"/>
            </a:endParaRPr>
          </a:p>
        </p:txBody>
      </p:sp>
      <p:sp>
        <p:nvSpPr>
          <p:cNvPr id="4" name="矩形 3"/>
          <p:cNvSpPr>
            <a:spLocks noChangeArrowheads="1"/>
          </p:cNvSpPr>
          <p:nvPr/>
        </p:nvSpPr>
        <p:spPr bwMode="auto">
          <a:xfrm>
            <a:off x="701675" y="1887538"/>
            <a:ext cx="101201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1</a:t>
            </a:r>
            <a:r>
              <a:rPr lang="zh-CN" altLang="en-US" sz="1600" dirty="0">
                <a:latin typeface="新宋体" panose="02010609030101010101" pitchFamily="49" charset="-122"/>
                <a:ea typeface="新宋体" panose="02010609030101010101" pitchFamily="49" charset="-122"/>
              </a:rPr>
              <a:t>、网站没有降权，即网站只要有排名，就可以用点击；</a:t>
            </a:r>
            <a:endParaRPr lang="en-US" altLang="zh-CN" sz="160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2</a:t>
            </a:r>
            <a:r>
              <a:rPr lang="zh-CN" altLang="en-US" sz="1600" dirty="0">
                <a:latin typeface="新宋体" panose="02010609030101010101" pitchFamily="49" charset="-122"/>
                <a:ea typeface="新宋体" panose="02010609030101010101" pitchFamily="49" charset="-122"/>
              </a:rPr>
              <a:t>、想做废气处理设备，可这个词没排名，这个时候搜常州废气处理设备公司有排名，就可以点常州废气处理设备公司，如果这个词还没排名，继续找对应的长尾；</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、被点的词在前</a:t>
            </a:r>
            <a:r>
              <a:rPr lang="en-US" altLang="zh-CN" sz="1600" dirty="0">
                <a:latin typeface="新宋体" panose="02010609030101010101" pitchFamily="49" charset="-122"/>
                <a:ea typeface="新宋体" panose="02010609030101010101" pitchFamily="49" charset="-122"/>
              </a:rPr>
              <a:t>2</a:t>
            </a:r>
            <a:r>
              <a:rPr lang="zh-CN" altLang="en-US" sz="1600" dirty="0">
                <a:latin typeface="新宋体" panose="02010609030101010101" pitchFamily="49" charset="-122"/>
                <a:ea typeface="新宋体" panose="02010609030101010101" pitchFamily="49" charset="-122"/>
              </a:rPr>
              <a:t>页最好，不能超过前三页，即使在首页也要点，是为了加分；</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4</a:t>
            </a:r>
            <a:r>
              <a:rPr lang="zh-CN" altLang="en-US" sz="1600" dirty="0">
                <a:latin typeface="新宋体" panose="02010609030101010101" pitchFamily="49" charset="-122"/>
                <a:ea typeface="新宋体" panose="02010609030101010101" pitchFamily="49" charset="-122"/>
              </a:rPr>
              <a:t>、不要来回都点同一个词，想做哪个词，多搜几个它的长尾并点击，可以搜索其他的相关词，比如要点常州废气处理设备公司，先搜废气处理设备公司，浏览看看，然后再搜常州废气处理设备公司，并进行点击操作，每次不要都只点自己的站；</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5</a:t>
            </a:r>
            <a:r>
              <a:rPr lang="zh-CN" altLang="en-US" sz="1600" dirty="0">
                <a:latin typeface="新宋体" panose="02010609030101010101" pitchFamily="49" charset="-122"/>
                <a:ea typeface="新宋体" panose="02010609030101010101" pitchFamily="49" charset="-122"/>
              </a:rPr>
              <a:t>、一个词的点击次数不要过多，每天</a:t>
            </a:r>
            <a:r>
              <a:rPr lang="en-US" altLang="zh-CN" sz="1600" dirty="0">
                <a:latin typeface="新宋体" panose="02010609030101010101" pitchFamily="49" charset="-122"/>
                <a:ea typeface="新宋体" panose="02010609030101010101" pitchFamily="49" charset="-122"/>
              </a:rPr>
              <a:t>1-3</a:t>
            </a:r>
            <a:r>
              <a:rPr lang="zh-CN" altLang="en-US" sz="1600" dirty="0">
                <a:latin typeface="新宋体" panose="02010609030101010101" pitchFamily="49" charset="-122"/>
                <a:ea typeface="新宋体" panose="02010609030101010101" pitchFamily="49" charset="-122"/>
              </a:rPr>
              <a:t>次即可，一个新站被点的次数也不要多；</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6</a:t>
            </a:r>
            <a:r>
              <a:rPr lang="zh-CN" altLang="en-US" sz="1600" dirty="0">
                <a:latin typeface="新宋体" panose="02010609030101010101" pitchFamily="49" charset="-122"/>
                <a:ea typeface="新宋体" panose="02010609030101010101" pitchFamily="49" charset="-122"/>
              </a:rPr>
              <a:t>、点击使用的浏览器可以每次都不一样，可以在公司、在家里、使用手机等不同的方法和渠道去点击，不用清空</a:t>
            </a:r>
            <a:r>
              <a:rPr lang="en-US" altLang="zh-CN" sz="1600" dirty="0">
                <a:latin typeface="新宋体" panose="02010609030101010101" pitchFamily="49" charset="-122"/>
                <a:ea typeface="新宋体" panose="02010609030101010101" pitchFamily="49" charset="-122"/>
              </a:rPr>
              <a:t>cookie</a:t>
            </a:r>
            <a:r>
              <a:rPr lang="zh-CN" altLang="en-US" sz="1600" dirty="0">
                <a:latin typeface="新宋体" panose="02010609030101010101" pitchFamily="49" charset="-122"/>
                <a:ea typeface="新宋体" panose="02010609030101010101" pitchFamily="49" charset="-122"/>
              </a:rPr>
              <a:t>，点击时有操作记录，比如鼠标移动等；</a:t>
            </a: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6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en-US" altLang="zh-CN" sz="1600" dirty="0">
                <a:latin typeface="新宋体" panose="02010609030101010101" pitchFamily="49" charset="-122"/>
                <a:ea typeface="新宋体" panose="02010609030101010101" pitchFamily="49" charset="-122"/>
              </a:rPr>
              <a:t>7</a:t>
            </a:r>
            <a:r>
              <a:rPr lang="zh-CN" altLang="en-US" sz="1600" dirty="0">
                <a:latin typeface="新宋体" panose="02010609030101010101" pitchFamily="49" charset="-122"/>
                <a:ea typeface="新宋体" panose="02010609030101010101" pitchFamily="49" charset="-122"/>
              </a:rPr>
              <a:t>、点击时有竞价先点一个竞价，可以先点一下排名前三的网站，最后一个点击的一定是自己的网站，点完之后过一会再关闭搜索窗口；</a:t>
            </a:r>
            <a:endParaRPr lang="en-US" altLang="zh-CN" sz="1600" dirty="0">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4264687935"/>
      </p:ext>
    </p:extLst>
  </p:cSld>
  <p:clrMapOvr>
    <a:masterClrMapping/>
  </p:clrMapOvr>
  <p:transition spd="slow" advTm="0">
    <p:randomBa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668735" y="880021"/>
            <a:ext cx="2570143" cy="5802971"/>
          </a:xfrm>
          <a:prstGeom prst="rect">
            <a:avLst/>
          </a:prstGeom>
        </p:spPr>
      </p:pic>
      <p:grpSp>
        <p:nvGrpSpPr>
          <p:cNvPr id="17" name="组合 2"/>
          <p:cNvGrpSpPr>
            <a:grpSpLocks/>
          </p:cNvGrpSpPr>
          <p:nvPr/>
        </p:nvGrpSpPr>
        <p:grpSpPr bwMode="auto">
          <a:xfrm>
            <a:off x="3909095" y="531332"/>
            <a:ext cx="2884880" cy="2257710"/>
            <a:chOff x="1852010" y="2693117"/>
            <a:chExt cx="1395236" cy="1444341"/>
          </a:xfrm>
        </p:grpSpPr>
        <p:grpSp>
          <p:nvGrpSpPr>
            <p:cNvPr id="18" name="组合 1"/>
            <p:cNvGrpSpPr>
              <a:grpSpLocks/>
            </p:cNvGrpSpPr>
            <p:nvPr/>
          </p:nvGrpSpPr>
          <p:grpSpPr bwMode="auto">
            <a:xfrm>
              <a:off x="1852010" y="2870882"/>
              <a:ext cx="1395236" cy="1266576"/>
              <a:chOff x="1852010" y="2870882"/>
              <a:chExt cx="1395236" cy="1266576"/>
            </a:xfrm>
          </p:grpSpPr>
          <p:sp>
            <p:nvSpPr>
              <p:cNvPr id="31" name="Freeform 61"/>
              <p:cNvSpPr>
                <a:spLocks/>
              </p:cNvSpPr>
              <p:nvPr/>
            </p:nvSpPr>
            <p:spPr bwMode="auto">
              <a:xfrm>
                <a:off x="1913824" y="2880694"/>
                <a:ext cx="1333422" cy="1256764"/>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ffectLst>
                <a:outerShdw blurRad="50800" dist="38100" dir="2700000" algn="tl" rotWithShape="0">
                  <a:prstClr val="black">
                    <a:alpha val="40000"/>
                  </a:prstClr>
                </a:outerShdw>
              </a:effectLst>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2" name="Freeform 62"/>
              <p:cNvSpPr>
                <a:spLocks/>
              </p:cNvSpPr>
              <p:nvPr/>
            </p:nvSpPr>
            <p:spPr bwMode="auto">
              <a:xfrm>
                <a:off x="1852010" y="2870763"/>
                <a:ext cx="1320176" cy="1228076"/>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nvGrpSpPr>
            <p:cNvPr id="19" name="Group 105"/>
            <p:cNvGrpSpPr>
              <a:grpSpLocks/>
            </p:cNvGrpSpPr>
            <p:nvPr/>
          </p:nvGrpSpPr>
          <p:grpSpPr bwMode="auto">
            <a:xfrm>
              <a:off x="2423496" y="2693316"/>
              <a:ext cx="277648" cy="291718"/>
              <a:chOff x="1088" y="998"/>
              <a:chExt cx="296" cy="311"/>
            </a:xfrm>
            <a:effectLst>
              <a:outerShdw blurRad="50800" dist="38100" dir="2700000" algn="tl" rotWithShape="0">
                <a:prstClr val="black">
                  <a:alpha val="40000"/>
                </a:prstClr>
              </a:outerShdw>
            </a:effectLst>
          </p:grpSpPr>
          <p:sp>
            <p:nvSpPr>
              <p:cNvPr id="20" name="Line 106"/>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21" name="Line 107"/>
              <p:cNvSpPr>
                <a:spLocks noChangeShapeType="1"/>
              </p:cNvSpPr>
              <p:nvPr/>
            </p:nvSpPr>
            <p:spPr bwMode="auto">
              <a:xfrm>
                <a:off x="1278" y="1262"/>
                <a:ext cx="1" cy="1"/>
              </a:xfrm>
              <a:prstGeom prst="line">
                <a:avLst/>
              </a:prstGeom>
              <a:noFill/>
              <a:ln>
                <a:noFill/>
              </a:ln>
              <a:extLst/>
            </p:spPr>
            <p:txBody>
              <a:bodyPr/>
              <a:lstStyle/>
              <a:p>
                <a:pPr fontAlgn="auto">
                  <a:spcBef>
                    <a:spcPts val="0"/>
                  </a:spcBef>
                  <a:spcAft>
                    <a:spcPts val="0"/>
                  </a:spcAft>
                  <a:defRPr/>
                </a:pPr>
                <a:endParaRPr lang="zh-CN" altLang="en-US" kern="0">
                  <a:solidFill>
                    <a:srgbClr val="000000"/>
                  </a:solidFill>
                  <a:latin typeface="Arial"/>
                  <a:ea typeface="+mn-ea"/>
                </a:endParaRPr>
              </a:p>
            </p:txBody>
          </p:sp>
          <p:sp>
            <p:nvSpPr>
              <p:cNvPr id="22" name="Freeform 108"/>
              <p:cNvSpPr>
                <a:spLocks/>
              </p:cNvSpPr>
              <p:nvPr/>
            </p:nvSpPr>
            <p:spPr bwMode="auto">
              <a:xfrm>
                <a:off x="1093" y="1200"/>
                <a:ext cx="104" cy="109"/>
              </a:xfrm>
              <a:custGeom>
                <a:avLst/>
                <a:gdLst/>
                <a:ahLst/>
                <a:cxnLst>
                  <a:cxn ang="0">
                    <a:pos x="3" y="144"/>
                  </a:cxn>
                  <a:cxn ang="0">
                    <a:pos x="104" y="0"/>
                  </a:cxn>
                  <a:cxn ang="0">
                    <a:pos x="104" y="36"/>
                  </a:cxn>
                  <a:cxn ang="0">
                    <a:pos x="154" y="56"/>
                  </a:cxn>
                  <a:cxn ang="0">
                    <a:pos x="161" y="52"/>
                  </a:cxn>
                  <a:cxn ang="0">
                    <a:pos x="26" y="164"/>
                  </a:cxn>
                  <a:cxn ang="0">
                    <a:pos x="23" y="166"/>
                  </a:cxn>
                  <a:cxn ang="0">
                    <a:pos x="3" y="158"/>
                  </a:cxn>
                  <a:cxn ang="0">
                    <a:pos x="3" y="144"/>
                  </a:cxn>
                </a:cxnLst>
                <a:rect l="0" t="0" r="r" b="b"/>
                <a:pathLst>
                  <a:path w="161" h="169">
                    <a:moveTo>
                      <a:pt x="3" y="144"/>
                    </a:moveTo>
                    <a:cubicBezTo>
                      <a:pt x="104" y="0"/>
                      <a:pt x="104" y="0"/>
                      <a:pt x="104" y="0"/>
                    </a:cubicBezTo>
                    <a:cubicBezTo>
                      <a:pt x="97" y="9"/>
                      <a:pt x="97" y="23"/>
                      <a:pt x="104" y="36"/>
                    </a:cubicBezTo>
                    <a:cubicBezTo>
                      <a:pt x="114" y="54"/>
                      <a:pt x="137" y="63"/>
                      <a:pt x="154" y="56"/>
                    </a:cubicBezTo>
                    <a:cubicBezTo>
                      <a:pt x="156" y="55"/>
                      <a:pt x="159" y="54"/>
                      <a:pt x="161" y="52"/>
                    </a:cubicBezTo>
                    <a:cubicBezTo>
                      <a:pt x="26" y="164"/>
                      <a:pt x="26" y="164"/>
                      <a:pt x="26" y="164"/>
                    </a:cubicBezTo>
                    <a:cubicBezTo>
                      <a:pt x="25" y="165"/>
                      <a:pt x="24" y="165"/>
                      <a:pt x="23" y="166"/>
                    </a:cubicBezTo>
                    <a:cubicBezTo>
                      <a:pt x="16" y="169"/>
                      <a:pt x="7" y="165"/>
                      <a:pt x="3" y="158"/>
                    </a:cubicBezTo>
                    <a:cubicBezTo>
                      <a:pt x="0" y="153"/>
                      <a:pt x="1" y="147"/>
                      <a:pt x="3" y="144"/>
                    </a:cubicBezTo>
                  </a:path>
                </a:pathLst>
              </a:custGeom>
              <a:gradFill rotWithShape="1">
                <a:gsLst>
                  <a:gs pos="0">
                    <a:srgbClr val="808080"/>
                  </a:gs>
                  <a:gs pos="100000">
                    <a:srgbClr val="808080">
                      <a:gamma/>
                      <a:tint val="57255"/>
                      <a:invGamma/>
                    </a:srgbClr>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3" name="Freeform 109"/>
              <p:cNvSpPr>
                <a:spLocks/>
              </p:cNvSpPr>
              <p:nvPr/>
            </p:nvSpPr>
            <p:spPr bwMode="auto">
              <a:xfrm>
                <a:off x="1088" y="1083"/>
                <a:ext cx="218" cy="220"/>
              </a:xfrm>
              <a:custGeom>
                <a:avLst/>
                <a:gdLst/>
                <a:ahLst/>
                <a:cxnLst>
                  <a:cxn ang="0">
                    <a:pos x="331" y="134"/>
                  </a:cxn>
                  <a:cxn ang="0">
                    <a:pos x="312" y="86"/>
                  </a:cxn>
                  <a:cxn ang="0">
                    <a:pos x="259" y="29"/>
                  </a:cxn>
                  <a:cxn ang="0">
                    <a:pos x="186" y="2"/>
                  </a:cxn>
                  <a:cxn ang="0">
                    <a:pos x="147" y="2"/>
                  </a:cxn>
                  <a:cxn ang="0">
                    <a:pos x="131" y="5"/>
                  </a:cxn>
                  <a:cxn ang="0">
                    <a:pos x="107" y="12"/>
                  </a:cxn>
                  <a:cxn ang="0">
                    <a:pos x="75" y="29"/>
                  </a:cxn>
                  <a:cxn ang="0">
                    <a:pos x="65" y="36"/>
                  </a:cxn>
                  <a:cxn ang="0">
                    <a:pos x="57" y="43"/>
                  </a:cxn>
                  <a:cxn ang="0">
                    <a:pos x="48" y="51"/>
                  </a:cxn>
                  <a:cxn ang="0">
                    <a:pos x="47" y="52"/>
                  </a:cxn>
                  <a:cxn ang="0">
                    <a:pos x="48" y="51"/>
                  </a:cxn>
                  <a:cxn ang="0">
                    <a:pos x="35" y="223"/>
                  </a:cxn>
                  <a:cxn ang="0">
                    <a:pos x="249" y="310"/>
                  </a:cxn>
                  <a:cxn ang="0">
                    <a:pos x="293" y="277"/>
                  </a:cxn>
                  <a:cxn ang="0">
                    <a:pos x="293" y="278"/>
                  </a:cxn>
                  <a:cxn ang="0">
                    <a:pos x="293" y="277"/>
                  </a:cxn>
                  <a:cxn ang="0">
                    <a:pos x="299" y="271"/>
                  </a:cxn>
                  <a:cxn ang="0">
                    <a:pos x="307" y="259"/>
                  </a:cxn>
                  <a:cxn ang="0">
                    <a:pos x="321" y="232"/>
                  </a:cxn>
                  <a:cxn ang="0">
                    <a:pos x="333" y="187"/>
                  </a:cxn>
                  <a:cxn ang="0">
                    <a:pos x="331" y="134"/>
                  </a:cxn>
                </a:cxnLst>
                <a:rect l="0" t="0" r="r" b="b"/>
                <a:pathLst>
                  <a:path w="336" h="340">
                    <a:moveTo>
                      <a:pt x="331" y="134"/>
                    </a:moveTo>
                    <a:cubicBezTo>
                      <a:pt x="329" y="128"/>
                      <a:pt x="325" y="110"/>
                      <a:pt x="312" y="86"/>
                    </a:cubicBezTo>
                    <a:cubicBezTo>
                      <a:pt x="306" y="76"/>
                      <a:pt x="291" y="50"/>
                      <a:pt x="259" y="29"/>
                    </a:cubicBezTo>
                    <a:cubicBezTo>
                      <a:pt x="227" y="7"/>
                      <a:pt x="197" y="4"/>
                      <a:pt x="186" y="2"/>
                    </a:cubicBezTo>
                    <a:cubicBezTo>
                      <a:pt x="184" y="2"/>
                      <a:pt x="166" y="0"/>
                      <a:pt x="147" y="2"/>
                    </a:cubicBezTo>
                    <a:cubicBezTo>
                      <a:pt x="131" y="5"/>
                      <a:pt x="131" y="5"/>
                      <a:pt x="131" y="5"/>
                    </a:cubicBezTo>
                    <a:cubicBezTo>
                      <a:pt x="124" y="7"/>
                      <a:pt x="114" y="10"/>
                      <a:pt x="107" y="12"/>
                    </a:cubicBezTo>
                    <a:cubicBezTo>
                      <a:pt x="107" y="12"/>
                      <a:pt x="91" y="18"/>
                      <a:pt x="75" y="29"/>
                    </a:cubicBezTo>
                    <a:cubicBezTo>
                      <a:pt x="72" y="31"/>
                      <a:pt x="68" y="34"/>
                      <a:pt x="65" y="36"/>
                    </a:cubicBezTo>
                    <a:cubicBezTo>
                      <a:pt x="62" y="38"/>
                      <a:pt x="60" y="40"/>
                      <a:pt x="57" y="43"/>
                    </a:cubicBezTo>
                    <a:cubicBezTo>
                      <a:pt x="54" y="45"/>
                      <a:pt x="51" y="48"/>
                      <a:pt x="48" y="51"/>
                    </a:cubicBezTo>
                    <a:cubicBezTo>
                      <a:pt x="48" y="51"/>
                      <a:pt x="47" y="52"/>
                      <a:pt x="47" y="52"/>
                    </a:cubicBezTo>
                    <a:cubicBezTo>
                      <a:pt x="47" y="52"/>
                      <a:pt x="47" y="51"/>
                      <a:pt x="48" y="51"/>
                    </a:cubicBezTo>
                    <a:cubicBezTo>
                      <a:pt x="7" y="93"/>
                      <a:pt x="0" y="161"/>
                      <a:pt x="35" y="223"/>
                    </a:cubicBezTo>
                    <a:cubicBezTo>
                      <a:pt x="80" y="302"/>
                      <a:pt x="175" y="340"/>
                      <a:pt x="249" y="310"/>
                    </a:cubicBezTo>
                    <a:cubicBezTo>
                      <a:pt x="267" y="302"/>
                      <a:pt x="281" y="291"/>
                      <a:pt x="293" y="277"/>
                    </a:cubicBezTo>
                    <a:cubicBezTo>
                      <a:pt x="293" y="278"/>
                      <a:pt x="293" y="278"/>
                      <a:pt x="293" y="278"/>
                    </a:cubicBezTo>
                    <a:cubicBezTo>
                      <a:pt x="293" y="278"/>
                      <a:pt x="293" y="278"/>
                      <a:pt x="293" y="277"/>
                    </a:cubicBezTo>
                    <a:cubicBezTo>
                      <a:pt x="295" y="275"/>
                      <a:pt x="297" y="273"/>
                      <a:pt x="299" y="271"/>
                    </a:cubicBezTo>
                    <a:cubicBezTo>
                      <a:pt x="302" y="267"/>
                      <a:pt x="305" y="263"/>
                      <a:pt x="307" y="259"/>
                    </a:cubicBezTo>
                    <a:cubicBezTo>
                      <a:pt x="315" y="246"/>
                      <a:pt x="317" y="242"/>
                      <a:pt x="321" y="232"/>
                    </a:cubicBezTo>
                    <a:cubicBezTo>
                      <a:pt x="321" y="232"/>
                      <a:pt x="330" y="211"/>
                      <a:pt x="333" y="187"/>
                    </a:cubicBezTo>
                    <a:cubicBezTo>
                      <a:pt x="334" y="178"/>
                      <a:pt x="336" y="160"/>
                      <a:pt x="331" y="134"/>
                    </a:cubicBezTo>
                    <a:close/>
                  </a:path>
                </a:pathLst>
              </a:custGeom>
              <a:gradFill rotWithShape="1">
                <a:gsLst>
                  <a:gs pos="0">
                    <a:srgbClr val="183A67"/>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4" name="Freeform 110"/>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5" name="Freeform 111"/>
              <p:cNvSpPr>
                <a:spLocks/>
              </p:cNvSpPr>
              <p:nvPr/>
            </p:nvSpPr>
            <p:spPr bwMode="auto">
              <a:xfrm>
                <a:off x="1197" y="1089"/>
                <a:ext cx="99" cy="101"/>
              </a:xfrm>
              <a:custGeom>
                <a:avLst/>
                <a:gdLst/>
                <a:ahLst/>
                <a:cxnLst>
                  <a:cxn ang="0">
                    <a:pos x="15" y="58"/>
                  </a:cxn>
                  <a:cxn ang="0">
                    <a:pos x="68" y="0"/>
                  </a:cxn>
                  <a:cxn ang="0">
                    <a:pos x="65" y="59"/>
                  </a:cxn>
                  <a:cxn ang="0">
                    <a:pos x="139" y="89"/>
                  </a:cxn>
                  <a:cxn ang="0">
                    <a:pos x="154" y="79"/>
                  </a:cxn>
                  <a:cxn ang="0">
                    <a:pos x="100" y="137"/>
                  </a:cxn>
                  <a:cxn ang="0">
                    <a:pos x="86" y="147"/>
                  </a:cxn>
                  <a:cxn ang="0">
                    <a:pos x="12" y="117"/>
                  </a:cxn>
                  <a:cxn ang="0">
                    <a:pos x="15" y="58"/>
                  </a:cxn>
                </a:cxnLst>
                <a:rect l="0" t="0" r="r" b="b"/>
                <a:pathLst>
                  <a:path w="154" h="158">
                    <a:moveTo>
                      <a:pt x="15" y="58"/>
                    </a:moveTo>
                    <a:cubicBezTo>
                      <a:pt x="68" y="0"/>
                      <a:pt x="68" y="0"/>
                      <a:pt x="68" y="0"/>
                    </a:cubicBezTo>
                    <a:cubicBezTo>
                      <a:pt x="55" y="15"/>
                      <a:pt x="53" y="38"/>
                      <a:pt x="65" y="59"/>
                    </a:cubicBezTo>
                    <a:cubicBezTo>
                      <a:pt x="80" y="86"/>
                      <a:pt x="114" y="100"/>
                      <a:pt x="139" y="89"/>
                    </a:cubicBezTo>
                    <a:cubicBezTo>
                      <a:pt x="145" y="87"/>
                      <a:pt x="150" y="83"/>
                      <a:pt x="154" y="79"/>
                    </a:cubicBezTo>
                    <a:cubicBezTo>
                      <a:pt x="100" y="137"/>
                      <a:pt x="100" y="137"/>
                      <a:pt x="100" y="137"/>
                    </a:cubicBezTo>
                    <a:cubicBezTo>
                      <a:pt x="96" y="141"/>
                      <a:pt x="91" y="145"/>
                      <a:pt x="86" y="147"/>
                    </a:cubicBezTo>
                    <a:cubicBezTo>
                      <a:pt x="60" y="158"/>
                      <a:pt x="27" y="144"/>
                      <a:pt x="12" y="117"/>
                    </a:cubicBezTo>
                    <a:cubicBezTo>
                      <a:pt x="0" y="96"/>
                      <a:pt x="2" y="73"/>
                      <a:pt x="15" y="5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6" name="Freeform 112"/>
              <p:cNvSpPr>
                <a:spLocks/>
              </p:cNvSpPr>
              <p:nvPr/>
            </p:nvSpPr>
            <p:spPr bwMode="auto">
              <a:xfrm>
                <a:off x="1213" y="998"/>
                <a:ext cx="167" cy="172"/>
              </a:xfrm>
              <a:custGeom>
                <a:avLst/>
                <a:gdLst/>
                <a:ahLst/>
                <a:cxnLst>
                  <a:cxn ang="0">
                    <a:pos x="32" y="48"/>
                  </a:cxn>
                  <a:cxn ang="0">
                    <a:pos x="66" y="24"/>
                  </a:cxn>
                  <a:cxn ang="0">
                    <a:pos x="232" y="91"/>
                  </a:cxn>
                  <a:cxn ang="0">
                    <a:pos x="133" y="160"/>
                  </a:cxn>
                  <a:cxn ang="0">
                    <a:pos x="59" y="130"/>
                  </a:cxn>
                  <a:cxn ang="0">
                    <a:pos x="41" y="199"/>
                  </a:cxn>
                  <a:cxn ang="0">
                    <a:pos x="115" y="229"/>
                  </a:cxn>
                  <a:cxn ang="0">
                    <a:pos x="133" y="160"/>
                  </a:cxn>
                  <a:cxn ang="0">
                    <a:pos x="232" y="91"/>
                  </a:cxn>
                  <a:cxn ang="0">
                    <a:pos x="222" y="223"/>
                  </a:cxn>
                  <a:cxn ang="0">
                    <a:pos x="154" y="260"/>
                  </a:cxn>
                  <a:cxn ang="0">
                    <a:pos x="80" y="253"/>
                  </a:cxn>
                  <a:cxn ang="0">
                    <a:pos x="22" y="205"/>
                  </a:cxn>
                  <a:cxn ang="0">
                    <a:pos x="0" y="131"/>
                  </a:cxn>
                  <a:cxn ang="0">
                    <a:pos x="8" y="88"/>
                  </a:cxn>
                  <a:cxn ang="0">
                    <a:pos x="32" y="48"/>
                  </a:cxn>
                </a:cxnLst>
                <a:rect l="0" t="0" r="r" b="b"/>
                <a:pathLst>
                  <a:path w="259" h="267">
                    <a:moveTo>
                      <a:pt x="32" y="48"/>
                    </a:moveTo>
                    <a:cubicBezTo>
                      <a:pt x="41" y="38"/>
                      <a:pt x="53" y="29"/>
                      <a:pt x="66" y="24"/>
                    </a:cubicBezTo>
                    <a:cubicBezTo>
                      <a:pt x="123" y="0"/>
                      <a:pt x="197" y="30"/>
                      <a:pt x="232" y="91"/>
                    </a:cubicBezTo>
                    <a:cubicBezTo>
                      <a:pt x="213" y="111"/>
                      <a:pt x="174" y="138"/>
                      <a:pt x="133" y="160"/>
                    </a:cubicBezTo>
                    <a:cubicBezTo>
                      <a:pt x="117" y="133"/>
                      <a:pt x="84" y="119"/>
                      <a:pt x="59" y="130"/>
                    </a:cubicBezTo>
                    <a:cubicBezTo>
                      <a:pt x="33" y="141"/>
                      <a:pt x="25" y="172"/>
                      <a:pt x="41" y="199"/>
                    </a:cubicBezTo>
                    <a:cubicBezTo>
                      <a:pt x="56" y="226"/>
                      <a:pt x="90" y="240"/>
                      <a:pt x="115" y="229"/>
                    </a:cubicBezTo>
                    <a:cubicBezTo>
                      <a:pt x="140" y="218"/>
                      <a:pt x="148" y="187"/>
                      <a:pt x="133" y="160"/>
                    </a:cubicBezTo>
                    <a:cubicBezTo>
                      <a:pt x="174" y="138"/>
                      <a:pt x="213" y="111"/>
                      <a:pt x="232" y="91"/>
                    </a:cubicBezTo>
                    <a:cubicBezTo>
                      <a:pt x="259" y="139"/>
                      <a:pt x="253" y="191"/>
                      <a:pt x="222" y="223"/>
                    </a:cubicBezTo>
                    <a:cubicBezTo>
                      <a:pt x="195" y="252"/>
                      <a:pt x="164" y="258"/>
                      <a:pt x="154" y="260"/>
                    </a:cubicBezTo>
                    <a:cubicBezTo>
                      <a:pt x="145" y="262"/>
                      <a:pt x="114" y="267"/>
                      <a:pt x="80" y="253"/>
                    </a:cubicBezTo>
                    <a:cubicBezTo>
                      <a:pt x="50" y="240"/>
                      <a:pt x="31" y="220"/>
                      <a:pt x="22" y="205"/>
                    </a:cubicBezTo>
                    <a:cubicBezTo>
                      <a:pt x="0" y="171"/>
                      <a:pt x="0" y="141"/>
                      <a:pt x="0" y="131"/>
                    </a:cubicBezTo>
                    <a:cubicBezTo>
                      <a:pt x="0" y="110"/>
                      <a:pt x="7" y="92"/>
                      <a:pt x="8" y="88"/>
                    </a:cubicBezTo>
                    <a:cubicBezTo>
                      <a:pt x="14" y="72"/>
                      <a:pt x="21" y="62"/>
                      <a:pt x="32" y="48"/>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7" name="Freeform 113"/>
              <p:cNvSpPr>
                <a:spLocks/>
              </p:cNvSpPr>
              <p:nvPr/>
            </p:nvSpPr>
            <p:spPr bwMode="auto">
              <a:xfrm>
                <a:off x="1200" y="998"/>
                <a:ext cx="179" cy="173"/>
              </a:xfrm>
              <a:custGeom>
                <a:avLst/>
                <a:gdLst/>
                <a:ahLst/>
                <a:cxnLst>
                  <a:cxn ang="0">
                    <a:pos x="51" y="48"/>
                  </a:cxn>
                  <a:cxn ang="0">
                    <a:pos x="35" y="195"/>
                  </a:cxn>
                  <a:cxn ang="0">
                    <a:pos x="164" y="262"/>
                  </a:cxn>
                  <a:cxn ang="0">
                    <a:pos x="241" y="224"/>
                  </a:cxn>
                  <a:cxn ang="0">
                    <a:pos x="251" y="91"/>
                  </a:cxn>
                  <a:cxn ang="0">
                    <a:pos x="152" y="160"/>
                  </a:cxn>
                  <a:cxn ang="0">
                    <a:pos x="134" y="229"/>
                  </a:cxn>
                  <a:cxn ang="0">
                    <a:pos x="60" y="199"/>
                  </a:cxn>
                  <a:cxn ang="0">
                    <a:pos x="78" y="130"/>
                  </a:cxn>
                  <a:cxn ang="0">
                    <a:pos x="152" y="160"/>
                  </a:cxn>
                  <a:cxn ang="0">
                    <a:pos x="251" y="91"/>
                  </a:cxn>
                  <a:cxn ang="0">
                    <a:pos x="85" y="24"/>
                  </a:cxn>
                  <a:cxn ang="0">
                    <a:pos x="51" y="48"/>
                  </a:cxn>
                </a:cxnLst>
                <a:rect l="0" t="0" r="r" b="b"/>
                <a:pathLst>
                  <a:path w="278" h="268">
                    <a:moveTo>
                      <a:pt x="51" y="48"/>
                    </a:moveTo>
                    <a:cubicBezTo>
                      <a:pt x="0" y="111"/>
                      <a:pt x="23" y="172"/>
                      <a:pt x="35" y="195"/>
                    </a:cubicBezTo>
                    <a:cubicBezTo>
                      <a:pt x="59" y="241"/>
                      <a:pt x="112" y="268"/>
                      <a:pt x="164" y="262"/>
                    </a:cubicBezTo>
                    <a:cubicBezTo>
                      <a:pt x="207" y="257"/>
                      <a:pt x="232" y="233"/>
                      <a:pt x="241" y="224"/>
                    </a:cubicBezTo>
                    <a:cubicBezTo>
                      <a:pt x="272" y="191"/>
                      <a:pt x="278" y="139"/>
                      <a:pt x="251" y="91"/>
                    </a:cubicBezTo>
                    <a:cubicBezTo>
                      <a:pt x="232" y="111"/>
                      <a:pt x="193" y="138"/>
                      <a:pt x="152" y="160"/>
                    </a:cubicBezTo>
                    <a:cubicBezTo>
                      <a:pt x="167" y="187"/>
                      <a:pt x="159" y="218"/>
                      <a:pt x="134" y="229"/>
                    </a:cubicBezTo>
                    <a:cubicBezTo>
                      <a:pt x="109" y="240"/>
                      <a:pt x="75" y="226"/>
                      <a:pt x="60" y="199"/>
                    </a:cubicBezTo>
                    <a:cubicBezTo>
                      <a:pt x="44" y="172"/>
                      <a:pt x="52" y="141"/>
                      <a:pt x="78" y="130"/>
                    </a:cubicBezTo>
                    <a:cubicBezTo>
                      <a:pt x="103" y="119"/>
                      <a:pt x="136" y="133"/>
                      <a:pt x="152" y="160"/>
                    </a:cubicBezTo>
                    <a:cubicBezTo>
                      <a:pt x="193" y="138"/>
                      <a:pt x="232" y="111"/>
                      <a:pt x="251" y="91"/>
                    </a:cubicBezTo>
                    <a:cubicBezTo>
                      <a:pt x="216" y="30"/>
                      <a:pt x="142" y="0"/>
                      <a:pt x="85" y="24"/>
                    </a:cubicBezTo>
                    <a:cubicBezTo>
                      <a:pt x="72" y="29"/>
                      <a:pt x="60" y="38"/>
                      <a:pt x="51" y="48"/>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8" name="Freeform 114"/>
              <p:cNvSpPr>
                <a:spLocks/>
              </p:cNvSpPr>
              <p:nvPr/>
            </p:nvSpPr>
            <p:spPr bwMode="auto">
              <a:xfrm>
                <a:off x="1211" y="1029"/>
                <a:ext cx="144" cy="142"/>
              </a:xfrm>
              <a:custGeom>
                <a:avLst/>
                <a:gdLst/>
                <a:ahLst/>
                <a:cxnLst>
                  <a:cxn ang="0">
                    <a:pos x="18" y="149"/>
                  </a:cxn>
                  <a:cxn ang="0">
                    <a:pos x="4" y="113"/>
                  </a:cxn>
                  <a:cxn ang="0">
                    <a:pos x="2" y="74"/>
                  </a:cxn>
                  <a:cxn ang="0">
                    <a:pos x="13" y="32"/>
                  </a:cxn>
                  <a:cxn ang="0">
                    <a:pos x="24" y="12"/>
                  </a:cxn>
                  <a:cxn ang="0">
                    <a:pos x="33" y="0"/>
                  </a:cxn>
                  <a:cxn ang="0">
                    <a:pos x="27" y="129"/>
                  </a:cxn>
                  <a:cxn ang="0">
                    <a:pos x="192" y="196"/>
                  </a:cxn>
                  <a:cxn ang="0">
                    <a:pos x="223" y="175"/>
                  </a:cxn>
                  <a:cxn ang="0">
                    <a:pos x="210" y="188"/>
                  </a:cxn>
                  <a:cxn ang="0">
                    <a:pos x="202" y="193"/>
                  </a:cxn>
                  <a:cxn ang="0">
                    <a:pos x="172" y="208"/>
                  </a:cxn>
                  <a:cxn ang="0">
                    <a:pos x="159" y="212"/>
                  </a:cxn>
                  <a:cxn ang="0">
                    <a:pos x="141" y="214"/>
                  </a:cxn>
                  <a:cxn ang="0">
                    <a:pos x="117" y="214"/>
                  </a:cxn>
                  <a:cxn ang="0">
                    <a:pos x="100" y="211"/>
                  </a:cxn>
                  <a:cxn ang="0">
                    <a:pos x="91" y="208"/>
                  </a:cxn>
                  <a:cxn ang="0">
                    <a:pos x="74" y="202"/>
                  </a:cxn>
                  <a:cxn ang="0">
                    <a:pos x="59" y="193"/>
                  </a:cxn>
                  <a:cxn ang="0">
                    <a:pos x="18" y="149"/>
                  </a:cxn>
                </a:cxnLst>
                <a:rect l="0" t="0" r="r" b="b"/>
                <a:pathLst>
                  <a:path w="223" h="220">
                    <a:moveTo>
                      <a:pt x="18" y="149"/>
                    </a:moveTo>
                    <a:cubicBezTo>
                      <a:pt x="15" y="144"/>
                      <a:pt x="8" y="131"/>
                      <a:pt x="4" y="113"/>
                    </a:cubicBezTo>
                    <a:cubicBezTo>
                      <a:pt x="0" y="95"/>
                      <a:pt x="1" y="81"/>
                      <a:pt x="2" y="74"/>
                    </a:cubicBezTo>
                    <a:cubicBezTo>
                      <a:pt x="4" y="54"/>
                      <a:pt x="8" y="43"/>
                      <a:pt x="13" y="32"/>
                    </a:cubicBezTo>
                    <a:cubicBezTo>
                      <a:pt x="16" y="25"/>
                      <a:pt x="19" y="20"/>
                      <a:pt x="24" y="12"/>
                    </a:cubicBezTo>
                    <a:cubicBezTo>
                      <a:pt x="26" y="8"/>
                      <a:pt x="30" y="4"/>
                      <a:pt x="33" y="0"/>
                    </a:cubicBezTo>
                    <a:cubicBezTo>
                      <a:pt x="5" y="32"/>
                      <a:pt x="1" y="83"/>
                      <a:pt x="27" y="129"/>
                    </a:cubicBezTo>
                    <a:cubicBezTo>
                      <a:pt x="62" y="190"/>
                      <a:pt x="136" y="220"/>
                      <a:pt x="192" y="196"/>
                    </a:cubicBezTo>
                    <a:cubicBezTo>
                      <a:pt x="205" y="191"/>
                      <a:pt x="215" y="184"/>
                      <a:pt x="223" y="175"/>
                    </a:cubicBezTo>
                    <a:cubicBezTo>
                      <a:pt x="219" y="179"/>
                      <a:pt x="214" y="184"/>
                      <a:pt x="210" y="188"/>
                    </a:cubicBezTo>
                    <a:cubicBezTo>
                      <a:pt x="208" y="189"/>
                      <a:pt x="204" y="192"/>
                      <a:pt x="202" y="193"/>
                    </a:cubicBezTo>
                    <a:cubicBezTo>
                      <a:pt x="188" y="202"/>
                      <a:pt x="182" y="204"/>
                      <a:pt x="172" y="208"/>
                    </a:cubicBezTo>
                    <a:cubicBezTo>
                      <a:pt x="168" y="209"/>
                      <a:pt x="163" y="211"/>
                      <a:pt x="159" y="212"/>
                    </a:cubicBezTo>
                    <a:cubicBezTo>
                      <a:pt x="153" y="213"/>
                      <a:pt x="146" y="214"/>
                      <a:pt x="141" y="214"/>
                    </a:cubicBezTo>
                    <a:cubicBezTo>
                      <a:pt x="135" y="215"/>
                      <a:pt x="122" y="215"/>
                      <a:pt x="117" y="214"/>
                    </a:cubicBezTo>
                    <a:cubicBezTo>
                      <a:pt x="112" y="213"/>
                      <a:pt x="105" y="212"/>
                      <a:pt x="100" y="211"/>
                    </a:cubicBezTo>
                    <a:cubicBezTo>
                      <a:pt x="97" y="210"/>
                      <a:pt x="94" y="209"/>
                      <a:pt x="91" y="208"/>
                    </a:cubicBezTo>
                    <a:cubicBezTo>
                      <a:pt x="80" y="205"/>
                      <a:pt x="80" y="205"/>
                      <a:pt x="74" y="202"/>
                    </a:cubicBezTo>
                    <a:cubicBezTo>
                      <a:pt x="67" y="198"/>
                      <a:pt x="62" y="195"/>
                      <a:pt x="59" y="193"/>
                    </a:cubicBezTo>
                    <a:cubicBezTo>
                      <a:pt x="35" y="177"/>
                      <a:pt x="21" y="155"/>
                      <a:pt x="18" y="149"/>
                    </a:cubicBezTo>
                    <a:close/>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29" name="Freeform 115"/>
              <p:cNvSpPr>
                <a:spLocks/>
              </p:cNvSpPr>
              <p:nvPr/>
            </p:nvSpPr>
            <p:spPr bwMode="auto">
              <a:xfrm>
                <a:off x="1205" y="1029"/>
                <a:ext cx="151" cy="161"/>
              </a:xfrm>
              <a:custGeom>
                <a:avLst/>
                <a:gdLst/>
                <a:ahLst/>
                <a:cxnLst>
                  <a:cxn ang="0">
                    <a:pos x="27" y="149"/>
                  </a:cxn>
                  <a:cxn ang="0">
                    <a:pos x="42" y="0"/>
                  </a:cxn>
                  <a:cxn ang="0">
                    <a:pos x="36" y="129"/>
                  </a:cxn>
                  <a:cxn ang="0">
                    <a:pos x="201" y="196"/>
                  </a:cxn>
                  <a:cxn ang="0">
                    <a:pos x="232" y="175"/>
                  </a:cxn>
                  <a:cxn ang="0">
                    <a:pos x="27" y="149"/>
                  </a:cxn>
                </a:cxnLst>
                <a:rect l="0" t="0" r="r" b="b"/>
                <a:pathLst>
                  <a:path w="232" h="249">
                    <a:moveTo>
                      <a:pt x="27" y="149"/>
                    </a:moveTo>
                    <a:cubicBezTo>
                      <a:pt x="0" y="100"/>
                      <a:pt x="6" y="44"/>
                      <a:pt x="42" y="0"/>
                    </a:cubicBezTo>
                    <a:cubicBezTo>
                      <a:pt x="14" y="32"/>
                      <a:pt x="10" y="83"/>
                      <a:pt x="36" y="129"/>
                    </a:cubicBezTo>
                    <a:cubicBezTo>
                      <a:pt x="71" y="190"/>
                      <a:pt x="145" y="220"/>
                      <a:pt x="201" y="196"/>
                    </a:cubicBezTo>
                    <a:cubicBezTo>
                      <a:pt x="214" y="191"/>
                      <a:pt x="224" y="184"/>
                      <a:pt x="232" y="175"/>
                    </a:cubicBezTo>
                    <a:cubicBezTo>
                      <a:pt x="156" y="249"/>
                      <a:pt x="60" y="209"/>
                      <a:pt x="27" y="149"/>
                    </a:cubicBezTo>
                  </a:path>
                </a:pathLst>
              </a:custGeom>
              <a:gradFill rotWithShape="1">
                <a:gsLst>
                  <a:gs pos="0">
                    <a:srgbClr val="018CCB">
                      <a:gamma/>
                      <a:tint val="57255"/>
                      <a:invGamma/>
                    </a:srgbClr>
                  </a:gs>
                  <a:gs pos="100000">
                    <a:srgbClr val="018CCB"/>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0" name="Freeform 116"/>
              <p:cNvSpPr>
                <a:spLocks/>
              </p:cNvSpPr>
              <p:nvPr/>
            </p:nvSpPr>
            <p:spPr bwMode="auto">
              <a:xfrm>
                <a:off x="1207" y="998"/>
                <a:ext cx="177" cy="173"/>
              </a:xfrm>
              <a:custGeom>
                <a:avLst/>
                <a:gdLst/>
                <a:ahLst/>
                <a:cxnLst>
                  <a:cxn ang="0">
                    <a:pos x="240" y="91"/>
                  </a:cxn>
                  <a:cxn ang="0">
                    <a:pos x="199" y="244"/>
                  </a:cxn>
                  <a:cxn ang="0">
                    <a:pos x="34" y="177"/>
                  </a:cxn>
                  <a:cxn ang="0">
                    <a:pos x="74" y="24"/>
                  </a:cxn>
                  <a:cxn ang="0">
                    <a:pos x="240" y="91"/>
                  </a:cxn>
                </a:cxnLst>
                <a:rect l="0" t="0" r="r" b="b"/>
                <a:pathLst>
                  <a:path w="274" h="268">
                    <a:moveTo>
                      <a:pt x="240" y="91"/>
                    </a:moveTo>
                    <a:cubicBezTo>
                      <a:pt x="274" y="152"/>
                      <a:pt x="256" y="221"/>
                      <a:pt x="199" y="244"/>
                    </a:cubicBezTo>
                    <a:cubicBezTo>
                      <a:pt x="143" y="268"/>
                      <a:pt x="69" y="238"/>
                      <a:pt x="34" y="177"/>
                    </a:cubicBezTo>
                    <a:cubicBezTo>
                      <a:pt x="0" y="116"/>
                      <a:pt x="18" y="48"/>
                      <a:pt x="74" y="24"/>
                    </a:cubicBezTo>
                    <a:cubicBezTo>
                      <a:pt x="131" y="0"/>
                      <a:pt x="205" y="30"/>
                      <a:pt x="240" y="91"/>
                    </a:cubicBezTo>
                    <a:close/>
                  </a:path>
                </a:pathLst>
              </a:custGeom>
              <a:gradFill rotWithShape="1">
                <a:gsLst>
                  <a:gs pos="0">
                    <a:srgbClr val="018CCB"/>
                  </a:gs>
                  <a:gs pos="100000">
                    <a:srgbClr val="018CCB">
                      <a:gamma/>
                      <a:tint val="57255"/>
                      <a:invGamma/>
                    </a:srgbClr>
                  </a:gs>
                </a:gsLst>
                <a:lin ang="54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sp>
        <p:nvSpPr>
          <p:cNvPr id="33" name="矩形 14"/>
          <p:cNvSpPr>
            <a:spLocks noChangeArrowheads="1"/>
          </p:cNvSpPr>
          <p:nvPr/>
        </p:nvSpPr>
        <p:spPr bwMode="auto">
          <a:xfrm>
            <a:off x="4088987" y="1273382"/>
            <a:ext cx="2704988" cy="1169551"/>
          </a:xfrm>
          <a:prstGeom prst="rect">
            <a:avLst/>
          </a:prstGeom>
          <a:noFill/>
          <a:ln w="9525">
            <a:noFill/>
            <a:miter lim="800000"/>
            <a:headEnd/>
            <a:tailEnd/>
          </a:ln>
        </p:spPr>
        <p:txBody>
          <a:bodyPr wrap="square">
            <a:spAutoFit/>
          </a:bodyPr>
          <a:lstStyle/>
          <a:p>
            <a:r>
              <a:rPr lang="en-US" altLang="zh-CN" sz="1400" b="1" dirty="0" smtClean="0">
                <a:latin typeface="微软雅黑" pitchFamily="34" charset="-122"/>
                <a:ea typeface="微软雅黑" pitchFamily="34" charset="-122"/>
              </a:rPr>
              <a:t>1</a:t>
            </a:r>
            <a:r>
              <a:rPr lang="zh-CN" altLang="en-US" sz="1400" b="1" dirty="0" smtClean="0">
                <a:latin typeface="微软雅黑" pitchFamily="34" charset="-122"/>
                <a:ea typeface="微软雅黑" pitchFamily="34" charset="-122"/>
              </a:rPr>
              <a:t>、松松站长工具大全</a:t>
            </a:r>
            <a:r>
              <a:rPr lang="en-US" altLang="zh-CN" sz="1400" b="1" dirty="0" smtClean="0">
                <a:latin typeface="微软雅黑" pitchFamily="34" charset="-122"/>
                <a:ea typeface="微软雅黑" pitchFamily="34" charset="-122"/>
              </a:rPr>
              <a:t>http</a:t>
            </a:r>
            <a:r>
              <a:rPr lang="en-US" altLang="zh-CN" sz="1400" b="1" dirty="0">
                <a:latin typeface="微软雅黑" pitchFamily="34" charset="-122"/>
                <a:ea typeface="微软雅黑" pitchFamily="34" charset="-122"/>
              </a:rPr>
              <a:t>://</a:t>
            </a:r>
            <a:r>
              <a:rPr lang="en-US" altLang="zh-CN" sz="1400" b="1" dirty="0" smtClean="0">
                <a:latin typeface="微软雅黑" pitchFamily="34" charset="-122"/>
                <a:ea typeface="微软雅黑" pitchFamily="34" charset="-122"/>
              </a:rPr>
              <a:t>tool.lusongsong.com</a:t>
            </a:r>
            <a:endParaRPr lang="en-US" altLang="zh-CN" sz="1400" b="1" dirty="0" smtClean="0">
              <a:latin typeface="微软雅黑" pitchFamily="34" charset="-122"/>
              <a:ea typeface="微软雅黑" pitchFamily="34" charset="-122"/>
            </a:endParaRPr>
          </a:p>
          <a:p>
            <a:endParaRPr lang="en-US" altLang="zh-CN" sz="1400" b="1" dirty="0" smtClean="0">
              <a:latin typeface="微软雅黑" pitchFamily="34" charset="-122"/>
              <a:ea typeface="微软雅黑" pitchFamily="34" charset="-122"/>
            </a:endParaRPr>
          </a:p>
          <a:p>
            <a:r>
              <a:rPr lang="en-US" altLang="zh-CN" sz="1400" b="1" dirty="0" smtClean="0">
                <a:latin typeface="微软雅黑" pitchFamily="34" charset="-122"/>
                <a:ea typeface="微软雅黑" pitchFamily="34" charset="-122"/>
              </a:rPr>
              <a:t>2</a:t>
            </a:r>
            <a:r>
              <a:rPr lang="zh-CN" altLang="en-US" sz="1400" b="1" dirty="0" smtClean="0">
                <a:latin typeface="微软雅黑" pitchFamily="34" charset="-122"/>
                <a:ea typeface="微软雅黑" pitchFamily="34" charset="-122"/>
              </a:rPr>
              <a:t>、搜外</a:t>
            </a:r>
            <a:r>
              <a:rPr lang="en-US" altLang="zh-CN" sz="1400" b="1" dirty="0" err="1" smtClean="0">
                <a:latin typeface="微软雅黑" pitchFamily="34" charset="-122"/>
                <a:ea typeface="微软雅黑" pitchFamily="34" charset="-122"/>
              </a:rPr>
              <a:t>seo</a:t>
            </a:r>
            <a:r>
              <a:rPr lang="zh-CN" altLang="en-US" sz="1400" b="1" dirty="0" smtClean="0">
                <a:latin typeface="微软雅黑" pitchFamily="34" charset="-122"/>
                <a:ea typeface="微软雅黑" pitchFamily="34" charset="-122"/>
              </a:rPr>
              <a:t>工具大全</a:t>
            </a:r>
            <a:r>
              <a:rPr lang="en-US" altLang="zh-CN" sz="1400" b="1" dirty="0" smtClean="0">
                <a:latin typeface="微软雅黑" pitchFamily="34" charset="-122"/>
                <a:ea typeface="微软雅黑" pitchFamily="34" charset="-122"/>
              </a:rPr>
              <a:t>http</a:t>
            </a:r>
            <a:r>
              <a:rPr lang="en-US" altLang="zh-CN" sz="1400" b="1" dirty="0">
                <a:latin typeface="微软雅黑" pitchFamily="34" charset="-122"/>
                <a:ea typeface="微软雅黑" pitchFamily="34" charset="-122"/>
              </a:rPr>
              <a:t>://tool.seowhy.com/</a:t>
            </a:r>
            <a:endParaRPr lang="zh-CN" altLang="en-US" sz="1400" b="1" dirty="0">
              <a:latin typeface="微软雅黑" pitchFamily="34" charset="-122"/>
              <a:ea typeface="微软雅黑" pitchFamily="34" charset="-122"/>
            </a:endParaRPr>
          </a:p>
        </p:txBody>
      </p:sp>
      <p:grpSp>
        <p:nvGrpSpPr>
          <p:cNvPr id="34" name="Group 79"/>
          <p:cNvGrpSpPr>
            <a:grpSpLocks/>
          </p:cNvGrpSpPr>
          <p:nvPr/>
        </p:nvGrpSpPr>
        <p:grpSpPr bwMode="auto">
          <a:xfrm>
            <a:off x="6778817" y="987640"/>
            <a:ext cx="2788767" cy="2257399"/>
            <a:chOff x="336" y="1632"/>
            <a:chExt cx="2400" cy="2515"/>
          </a:xfrm>
          <a:effectLst>
            <a:outerShdw blurRad="50800" dist="38100" dir="2700000" algn="tl" rotWithShape="0">
              <a:prstClr val="black">
                <a:alpha val="40000"/>
              </a:prstClr>
            </a:outerShdw>
          </a:effectLst>
        </p:grpSpPr>
        <p:sp>
          <p:nvSpPr>
            <p:cNvPr id="35" name="Freeform 80"/>
            <p:cNvSpPr>
              <a:spLocks/>
            </p:cNvSpPr>
            <p:nvPr/>
          </p:nvSpPr>
          <p:spPr bwMode="auto">
            <a:xfrm>
              <a:off x="442" y="1984"/>
              <a:ext cx="2294" cy="2163"/>
            </a:xfrm>
            <a:custGeom>
              <a:avLst/>
              <a:gdLst>
                <a:gd name="T0" fmla="*/ 1115 w 1302"/>
                <a:gd name="T1" fmla="*/ 10 h 1231"/>
                <a:gd name="T2" fmla="*/ 1197 w 1302"/>
                <a:gd name="T3" fmla="*/ 0 h 1231"/>
                <a:gd name="T4" fmla="*/ 1218 w 1302"/>
                <a:gd name="T5" fmla="*/ 684 h 1231"/>
                <a:gd name="T6" fmla="*/ 1302 w 1302"/>
                <a:gd name="T7" fmla="*/ 1228 h 1231"/>
                <a:gd name="T8" fmla="*/ 650 w 1302"/>
                <a:gd name="T9" fmla="*/ 1204 h 1231"/>
                <a:gd name="T10" fmla="*/ 6 w 1302"/>
                <a:gd name="T11" fmla="*/ 1231 h 1231"/>
                <a:gd name="T12" fmla="*/ 1 w 1302"/>
                <a:gd name="T13" fmla="*/ 883 h 1231"/>
                <a:gd name="T14" fmla="*/ 76 w 1302"/>
                <a:gd name="T15" fmla="*/ 313 h 1231"/>
                <a:gd name="T16" fmla="*/ 813 w 1302"/>
                <a:gd name="T17" fmla="*/ 155 h 1231"/>
                <a:gd name="T18" fmla="*/ 1115 w 1302"/>
                <a:gd name="T19" fmla="*/ 10 h 1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2"/>
                <a:gd name="T31" fmla="*/ 0 h 1231"/>
                <a:gd name="T32" fmla="*/ 1302 w 1302"/>
                <a:gd name="T33" fmla="*/ 1231 h 1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2" h="1231">
                  <a:moveTo>
                    <a:pt x="1115" y="10"/>
                  </a:moveTo>
                  <a:cubicBezTo>
                    <a:pt x="1197" y="0"/>
                    <a:pt x="1197" y="0"/>
                    <a:pt x="1197" y="0"/>
                  </a:cubicBezTo>
                  <a:cubicBezTo>
                    <a:pt x="1197" y="0"/>
                    <a:pt x="1186" y="352"/>
                    <a:pt x="1218" y="684"/>
                  </a:cubicBezTo>
                  <a:cubicBezTo>
                    <a:pt x="1241" y="915"/>
                    <a:pt x="1302" y="1228"/>
                    <a:pt x="1302" y="1228"/>
                  </a:cubicBezTo>
                  <a:cubicBezTo>
                    <a:pt x="1302" y="1228"/>
                    <a:pt x="977" y="1199"/>
                    <a:pt x="650" y="1204"/>
                  </a:cubicBezTo>
                  <a:cubicBezTo>
                    <a:pt x="324" y="1208"/>
                    <a:pt x="6" y="1231"/>
                    <a:pt x="6" y="1231"/>
                  </a:cubicBezTo>
                  <a:cubicBezTo>
                    <a:pt x="6" y="1231"/>
                    <a:pt x="0" y="1152"/>
                    <a:pt x="1" y="883"/>
                  </a:cubicBezTo>
                  <a:cubicBezTo>
                    <a:pt x="1" y="613"/>
                    <a:pt x="76" y="313"/>
                    <a:pt x="76" y="313"/>
                  </a:cubicBezTo>
                  <a:cubicBezTo>
                    <a:pt x="813" y="155"/>
                    <a:pt x="813" y="155"/>
                    <a:pt x="813" y="155"/>
                  </a:cubicBezTo>
                  <a:lnTo>
                    <a:pt x="1115" y="10"/>
                  </a:lnTo>
                  <a:close/>
                </a:path>
              </a:pathLst>
            </a:custGeom>
            <a:solidFill>
              <a:srgbClr val="808080"/>
            </a:solidFill>
            <a:ln>
              <a:noFill/>
            </a:ln>
            <a:extLst/>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6" name="Freeform 81"/>
            <p:cNvSpPr>
              <a:spLocks/>
            </p:cNvSpPr>
            <p:nvPr/>
          </p:nvSpPr>
          <p:spPr bwMode="auto">
            <a:xfrm>
              <a:off x="336" y="1958"/>
              <a:ext cx="2400" cy="2189"/>
            </a:xfrm>
            <a:custGeom>
              <a:avLst/>
              <a:gdLst/>
              <a:ahLst/>
              <a:cxnLst>
                <a:cxn ang="0">
                  <a:pos x="1289" y="1174"/>
                </a:cxn>
                <a:cxn ang="0">
                  <a:pos x="14" y="1203"/>
                </a:cxn>
                <a:cxn ang="0">
                  <a:pos x="23" y="5"/>
                </a:cxn>
                <a:cxn ang="0">
                  <a:pos x="1248" y="0"/>
                </a:cxn>
                <a:cxn ang="0">
                  <a:pos x="1289" y="1174"/>
                </a:cxn>
              </a:cxnLst>
              <a:rect l="0" t="0" r="r" b="b"/>
              <a:pathLst>
                <a:path w="1289" h="1203">
                  <a:moveTo>
                    <a:pt x="1289" y="1174"/>
                  </a:moveTo>
                  <a:cubicBezTo>
                    <a:pt x="864" y="1184"/>
                    <a:pt x="439" y="1194"/>
                    <a:pt x="14" y="1203"/>
                  </a:cubicBezTo>
                  <a:cubicBezTo>
                    <a:pt x="0" y="804"/>
                    <a:pt x="3" y="404"/>
                    <a:pt x="23" y="5"/>
                  </a:cubicBezTo>
                  <a:cubicBezTo>
                    <a:pt x="432" y="3"/>
                    <a:pt x="840" y="2"/>
                    <a:pt x="1248" y="0"/>
                  </a:cubicBezTo>
                  <a:cubicBezTo>
                    <a:pt x="1245" y="392"/>
                    <a:pt x="1259" y="783"/>
                    <a:pt x="1289" y="1174"/>
                  </a:cubicBezTo>
                  <a:close/>
                </a:path>
              </a:pathLst>
            </a:custGeom>
            <a:gradFill rotWithShape="1">
              <a:gsLst>
                <a:gs pos="0">
                  <a:srgbClr val="FFFFFF">
                    <a:gamma/>
                    <a:shade val="92157"/>
                    <a:invGamma/>
                  </a:srgbClr>
                </a:gs>
                <a:gs pos="100000">
                  <a:srgbClr val="FFFFFF"/>
                </a:gs>
              </a:gsLst>
              <a:lin ang="27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nvGrpSpPr>
            <p:cNvPr id="37" name="Group 82"/>
            <p:cNvGrpSpPr>
              <a:grpSpLocks/>
            </p:cNvGrpSpPr>
            <p:nvPr/>
          </p:nvGrpSpPr>
          <p:grpSpPr bwMode="auto">
            <a:xfrm>
              <a:off x="1392" y="1632"/>
              <a:ext cx="521" cy="578"/>
              <a:chOff x="2302" y="1120"/>
              <a:chExt cx="191" cy="212"/>
            </a:xfrm>
          </p:grpSpPr>
          <p:sp>
            <p:nvSpPr>
              <p:cNvPr id="38" name="Freeform 83"/>
              <p:cNvSpPr>
                <a:spLocks/>
              </p:cNvSpPr>
              <p:nvPr/>
            </p:nvSpPr>
            <p:spPr bwMode="auto">
              <a:xfrm>
                <a:off x="2302" y="1178"/>
                <a:ext cx="133" cy="154"/>
              </a:xfrm>
              <a:custGeom>
                <a:avLst/>
                <a:gdLst/>
                <a:ahLst/>
                <a:cxnLst>
                  <a:cxn ang="0">
                    <a:pos x="24" y="233"/>
                  </a:cxn>
                  <a:cxn ang="0">
                    <a:pos x="16" y="238"/>
                  </a:cxn>
                  <a:cxn ang="0">
                    <a:pos x="3" y="229"/>
                  </a:cxn>
                  <a:cxn ang="0">
                    <a:pos x="5" y="217"/>
                  </a:cxn>
                  <a:cxn ang="0">
                    <a:pos x="181" y="0"/>
                  </a:cxn>
                  <a:cxn ang="0">
                    <a:pos x="204" y="23"/>
                  </a:cxn>
                  <a:cxn ang="0">
                    <a:pos x="24" y="233"/>
                  </a:cxn>
                </a:cxnLst>
                <a:rect l="0" t="0" r="r" b="b"/>
                <a:pathLst>
                  <a:path w="204" h="238">
                    <a:moveTo>
                      <a:pt x="24" y="233"/>
                    </a:moveTo>
                    <a:cubicBezTo>
                      <a:pt x="24" y="233"/>
                      <a:pt x="21" y="237"/>
                      <a:pt x="16" y="238"/>
                    </a:cubicBezTo>
                    <a:cubicBezTo>
                      <a:pt x="12" y="238"/>
                      <a:pt x="5" y="235"/>
                      <a:pt x="3" y="229"/>
                    </a:cubicBezTo>
                    <a:cubicBezTo>
                      <a:pt x="0" y="223"/>
                      <a:pt x="5" y="217"/>
                      <a:pt x="5" y="217"/>
                    </a:cubicBezTo>
                    <a:cubicBezTo>
                      <a:pt x="181" y="0"/>
                      <a:pt x="181" y="0"/>
                      <a:pt x="181" y="0"/>
                    </a:cubicBezTo>
                    <a:cubicBezTo>
                      <a:pt x="204" y="23"/>
                      <a:pt x="204" y="23"/>
                      <a:pt x="204" y="23"/>
                    </a:cubicBezTo>
                    <a:lnTo>
                      <a:pt x="24" y="233"/>
                    </a:lnTo>
                    <a:close/>
                  </a:path>
                </a:pathLst>
              </a:custGeom>
              <a:gradFill rotWithShape="1">
                <a:gsLst>
                  <a:gs pos="0">
                    <a:srgbClr val="808080">
                      <a:gamma/>
                      <a:tint val="60392"/>
                      <a:invGamma/>
                    </a:srgbClr>
                  </a:gs>
                  <a:gs pos="100000">
                    <a:srgbClr val="808080"/>
                  </a:gs>
                </a:gsLst>
                <a:lin ang="18900000" scaled="1"/>
              </a:gra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sp>
            <p:nvSpPr>
              <p:cNvPr id="39" name="Oval 84"/>
              <p:cNvSpPr>
                <a:spLocks noChangeArrowheads="1"/>
              </p:cNvSpPr>
              <p:nvPr/>
            </p:nvSpPr>
            <p:spPr bwMode="auto">
              <a:xfrm>
                <a:off x="2352" y="1120"/>
                <a:ext cx="141" cy="141"/>
              </a:xfrm>
              <a:prstGeom prst="ellipse">
                <a:avLst/>
              </a:prstGeom>
              <a:solidFill>
                <a:srgbClr val="BCB8B7"/>
              </a:solidFill>
              <a:ln w="9525">
                <a:noFill/>
                <a:round/>
                <a:headEnd/>
                <a:tailEnd/>
              </a:ln>
            </p:spPr>
            <p:txBody>
              <a:bodyPr/>
              <a:lstStyle/>
              <a:p>
                <a:pPr fontAlgn="auto">
                  <a:spcBef>
                    <a:spcPts val="0"/>
                  </a:spcBef>
                  <a:spcAft>
                    <a:spcPts val="0"/>
                  </a:spcAft>
                  <a:defRPr/>
                </a:pPr>
                <a:endParaRPr lang="zh-CN" altLang="zh-CN" kern="0">
                  <a:solidFill>
                    <a:srgbClr val="000000"/>
                  </a:solidFill>
                  <a:latin typeface="Arial"/>
                  <a:ea typeface="+mn-ea"/>
                </a:endParaRPr>
              </a:p>
            </p:txBody>
          </p:sp>
        </p:grpSp>
      </p:grpSp>
      <p:sp>
        <p:nvSpPr>
          <p:cNvPr id="40" name="矩形 39"/>
          <p:cNvSpPr/>
          <p:nvPr/>
        </p:nvSpPr>
        <p:spPr>
          <a:xfrm>
            <a:off x="7729124" y="963358"/>
            <a:ext cx="1107996" cy="369332"/>
          </a:xfrm>
          <a:prstGeom prst="rect">
            <a:avLst/>
          </a:prstGeom>
        </p:spPr>
        <p:txBody>
          <a:bodyPr wrap="none">
            <a:spAutoFit/>
          </a:bodyPr>
          <a:lstStyle/>
          <a:p>
            <a:r>
              <a:rPr lang="zh-CN" altLang="en-US" b="1" dirty="0" smtClean="0">
                <a:latin typeface="微软雅黑" pitchFamily="34" charset="-122"/>
                <a:ea typeface="微软雅黑" pitchFamily="34" charset="-122"/>
              </a:rPr>
              <a:t>站长工具</a:t>
            </a:r>
            <a:endParaRPr lang="en-US" altLang="zh-CN" b="1" dirty="0">
              <a:latin typeface="微软雅黑" pitchFamily="34" charset="-122"/>
              <a:ea typeface="微软雅黑" pitchFamily="34" charset="-122"/>
            </a:endParaRPr>
          </a:p>
        </p:txBody>
      </p:sp>
      <p:sp>
        <p:nvSpPr>
          <p:cNvPr id="41" name="矩形 40"/>
          <p:cNvSpPr/>
          <p:nvPr/>
        </p:nvSpPr>
        <p:spPr>
          <a:xfrm>
            <a:off x="4861442" y="511095"/>
            <a:ext cx="1107996" cy="369332"/>
          </a:xfrm>
          <a:prstGeom prst="rect">
            <a:avLst/>
          </a:prstGeom>
        </p:spPr>
        <p:txBody>
          <a:bodyPr wrap="none">
            <a:spAutoFit/>
          </a:bodyPr>
          <a:lstStyle/>
          <a:p>
            <a:r>
              <a:rPr lang="zh-CN" altLang="en-US" b="1" dirty="0">
                <a:latin typeface="微软雅黑" pitchFamily="34" charset="-122"/>
                <a:ea typeface="微软雅黑" pitchFamily="34" charset="-122"/>
              </a:rPr>
              <a:t>工具集合</a:t>
            </a:r>
            <a:endParaRPr lang="en-US" altLang="zh-CN" b="1" dirty="0">
              <a:latin typeface="微软雅黑" pitchFamily="34" charset="-122"/>
              <a:ea typeface="微软雅黑" pitchFamily="34" charset="-122"/>
            </a:endParaRPr>
          </a:p>
        </p:txBody>
      </p:sp>
      <p:sp>
        <p:nvSpPr>
          <p:cNvPr id="42" name="矩形 13"/>
          <p:cNvSpPr>
            <a:spLocks noChangeArrowheads="1"/>
          </p:cNvSpPr>
          <p:nvPr/>
        </p:nvSpPr>
        <p:spPr bwMode="auto">
          <a:xfrm>
            <a:off x="7078901" y="1657202"/>
            <a:ext cx="2488683" cy="1169551"/>
          </a:xfrm>
          <a:prstGeom prst="rect">
            <a:avLst/>
          </a:prstGeom>
          <a:noFill/>
          <a:ln w="9525">
            <a:noFill/>
            <a:miter lim="800000"/>
            <a:headEnd/>
            <a:tailEnd/>
          </a:ln>
        </p:spPr>
        <p:txBody>
          <a:bodyPr wrap="square">
            <a:spAutoFit/>
          </a:bodyPr>
          <a:lstStyle/>
          <a:p>
            <a:r>
              <a:rPr lang="en-US" altLang="zh-CN" sz="1400" b="1" dirty="0" smtClean="0">
                <a:latin typeface="微软雅黑" pitchFamily="34" charset="-122"/>
                <a:ea typeface="微软雅黑" pitchFamily="34" charset="-122"/>
              </a:rPr>
              <a:t>1</a:t>
            </a:r>
            <a:r>
              <a:rPr lang="zh-CN" altLang="en-US" sz="1400" b="1" dirty="0" smtClean="0">
                <a:latin typeface="微软雅黑" pitchFamily="34" charset="-122"/>
                <a:ea typeface="微软雅黑" pitchFamily="34" charset="-122"/>
              </a:rPr>
              <a:t>、爱站网</a:t>
            </a:r>
            <a:endParaRPr lang="en-US" altLang="zh-CN" sz="1400" b="1" dirty="0" smtClean="0">
              <a:latin typeface="微软雅黑" pitchFamily="34" charset="-122"/>
              <a:ea typeface="微软雅黑" pitchFamily="34" charset="-122"/>
            </a:endParaRPr>
          </a:p>
          <a:p>
            <a:r>
              <a:rPr lang="en-US" altLang="zh-CN" sz="1400" b="1" dirty="0">
                <a:latin typeface="微软雅黑" pitchFamily="34" charset="-122"/>
                <a:ea typeface="微软雅黑" pitchFamily="34" charset="-122"/>
              </a:rPr>
              <a:t>http://www.aizhan.com/</a:t>
            </a:r>
            <a:endParaRPr lang="en-US" altLang="zh-CN" sz="1400" b="1" dirty="0" smtClean="0">
              <a:latin typeface="微软雅黑" pitchFamily="34" charset="-122"/>
              <a:ea typeface="微软雅黑" pitchFamily="34" charset="-122"/>
            </a:endParaRPr>
          </a:p>
          <a:p>
            <a:endParaRPr lang="en-US" altLang="zh-CN" sz="1400" b="1" dirty="0">
              <a:latin typeface="微软雅黑" pitchFamily="34" charset="-122"/>
              <a:ea typeface="微软雅黑" pitchFamily="34" charset="-122"/>
            </a:endParaRPr>
          </a:p>
          <a:p>
            <a:r>
              <a:rPr lang="en-US" altLang="zh-CN" sz="1400" b="1" dirty="0" smtClean="0">
                <a:latin typeface="微软雅黑" pitchFamily="34" charset="-122"/>
                <a:ea typeface="微软雅黑" pitchFamily="34" charset="-122"/>
              </a:rPr>
              <a:t>2</a:t>
            </a:r>
            <a:r>
              <a:rPr lang="zh-CN" altLang="en-US" sz="1400" b="1" dirty="0" smtClean="0">
                <a:latin typeface="微软雅黑" pitchFamily="34" charset="-122"/>
                <a:ea typeface="微软雅黑" pitchFamily="34" charset="-122"/>
              </a:rPr>
              <a:t>、</a:t>
            </a:r>
            <a:r>
              <a:rPr lang="en-US" altLang="zh-CN" sz="1400" b="1" dirty="0" err="1" smtClean="0">
                <a:latin typeface="微软雅黑" pitchFamily="34" charset="-122"/>
                <a:ea typeface="微软雅黑" pitchFamily="34" charset="-122"/>
              </a:rPr>
              <a:t>chinaz</a:t>
            </a:r>
            <a:endParaRPr lang="en-US" altLang="zh-CN" sz="1400" b="1" dirty="0" smtClean="0">
              <a:latin typeface="微软雅黑" pitchFamily="34" charset="-122"/>
              <a:ea typeface="微软雅黑" pitchFamily="34" charset="-122"/>
            </a:endParaRPr>
          </a:p>
          <a:p>
            <a:r>
              <a:rPr lang="en-US" altLang="zh-CN" sz="1400" b="1" dirty="0">
                <a:latin typeface="微软雅黑" pitchFamily="34" charset="-122"/>
                <a:ea typeface="微软雅黑" pitchFamily="34" charset="-122"/>
              </a:rPr>
              <a:t>http://seo.chinaz.com/</a:t>
            </a:r>
            <a:endParaRPr lang="zh-CN" altLang="en-US" sz="1400" b="1" dirty="0">
              <a:latin typeface="微软雅黑" pitchFamily="34" charset="-122"/>
              <a:ea typeface="微软雅黑" pitchFamily="34" charset="-122"/>
            </a:endParaRPr>
          </a:p>
        </p:txBody>
      </p:sp>
      <p:pic>
        <p:nvPicPr>
          <p:cNvPr id="43" name="图片 42"/>
          <p:cNvPicPr>
            <a:picLocks noChangeAspect="1"/>
          </p:cNvPicPr>
          <p:nvPr/>
        </p:nvPicPr>
        <p:blipFill>
          <a:blip r:embed="rId4"/>
          <a:stretch>
            <a:fillRect/>
          </a:stretch>
        </p:blipFill>
        <p:spPr>
          <a:xfrm>
            <a:off x="3894060" y="3544017"/>
            <a:ext cx="6219454" cy="911352"/>
          </a:xfrm>
          <a:prstGeom prst="rect">
            <a:avLst/>
          </a:prstGeom>
        </p:spPr>
      </p:pic>
      <p:pic>
        <p:nvPicPr>
          <p:cNvPr id="44" name="图片 43"/>
          <p:cNvPicPr>
            <a:picLocks noChangeAspect="1"/>
          </p:cNvPicPr>
          <p:nvPr/>
        </p:nvPicPr>
        <p:blipFill>
          <a:blip r:embed="rId5"/>
          <a:stretch>
            <a:fillRect/>
          </a:stretch>
        </p:blipFill>
        <p:spPr>
          <a:xfrm>
            <a:off x="6141343" y="4669287"/>
            <a:ext cx="6219455" cy="2285714"/>
          </a:xfrm>
          <a:prstGeom prst="rect">
            <a:avLst/>
          </a:prstGeom>
        </p:spPr>
      </p:pic>
      <p:sp>
        <p:nvSpPr>
          <p:cNvPr id="46" name="Text Box 3"/>
          <p:cNvSpPr txBox="1">
            <a:spLocks noChangeArrowheads="1"/>
          </p:cNvSpPr>
          <p:nvPr/>
        </p:nvSpPr>
        <p:spPr bwMode="auto">
          <a:xfrm>
            <a:off x="8589615" y="330051"/>
            <a:ext cx="41764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a:solidFill>
                  <a:srgbClr val="FF0000"/>
                </a:solidFill>
                <a:latin typeface="华文中宋" panose="02010600040101010101" pitchFamily="2" charset="-122"/>
                <a:ea typeface="华文中宋" panose="02010600040101010101" pitchFamily="2" charset="-122"/>
              </a:rPr>
              <a:t>各类工具</a:t>
            </a:r>
            <a:r>
              <a:rPr lang="en-US" altLang="zh-CN" sz="2000" b="1" dirty="0" smtClean="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站长工具怎么</a:t>
            </a:r>
            <a:r>
              <a:rPr lang="zh-CN" altLang="en-US" sz="2000" b="1" dirty="0" smtClean="0">
                <a:latin typeface="华文中宋" panose="02010600040101010101" pitchFamily="2" charset="-122"/>
                <a:ea typeface="华文中宋" panose="02010600040101010101" pitchFamily="2" charset="-122"/>
              </a:rPr>
              <a:t>使用</a:t>
            </a:r>
            <a:endParaRPr lang="zh-CN" altLang="en-US" sz="2000" b="1"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417717463"/>
      </p:ext>
    </p:extLst>
  </p:cSld>
  <p:clrMapOvr>
    <a:masterClrMapping/>
  </p:clrMapOvr>
  <p:transition spd="slow" advTm="0">
    <p:randomBa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8589615" y="330051"/>
            <a:ext cx="41764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a:solidFill>
                  <a:srgbClr val="FF0000"/>
                </a:solidFill>
                <a:latin typeface="华文中宋" panose="02010600040101010101" pitchFamily="2" charset="-122"/>
                <a:ea typeface="华文中宋" panose="02010600040101010101" pitchFamily="2" charset="-122"/>
              </a:rPr>
              <a:t>各类工具</a:t>
            </a:r>
            <a:r>
              <a:rPr lang="en-US" altLang="zh-CN" sz="2000" b="1" dirty="0" smtClean="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站长工具怎么</a:t>
            </a:r>
            <a:r>
              <a:rPr lang="zh-CN" altLang="en-US" sz="2000" b="1" dirty="0" smtClean="0">
                <a:latin typeface="华文中宋" panose="02010600040101010101" pitchFamily="2" charset="-122"/>
                <a:ea typeface="华文中宋" panose="02010600040101010101" pitchFamily="2" charset="-122"/>
              </a:rPr>
              <a:t>使用</a:t>
            </a:r>
            <a:endParaRPr lang="zh-CN" altLang="en-US" sz="2000" b="1" dirty="0">
              <a:latin typeface="华文中宋" panose="02010600040101010101" pitchFamily="2" charset="-122"/>
              <a:ea typeface="华文中宋" panose="02010600040101010101" pitchFamily="2" charset="-122"/>
            </a:endParaRPr>
          </a:p>
        </p:txBody>
      </p:sp>
      <p:pic>
        <p:nvPicPr>
          <p:cNvPr id="5" name="图片 4"/>
          <p:cNvPicPr>
            <a:picLocks noChangeAspect="1"/>
          </p:cNvPicPr>
          <p:nvPr/>
        </p:nvPicPr>
        <p:blipFill>
          <a:blip r:embed="rId3"/>
          <a:stretch>
            <a:fillRect/>
          </a:stretch>
        </p:blipFill>
        <p:spPr>
          <a:xfrm>
            <a:off x="8229575" y="1928283"/>
            <a:ext cx="4118468" cy="3752381"/>
          </a:xfrm>
          <a:prstGeom prst="rect">
            <a:avLst/>
          </a:prstGeom>
        </p:spPr>
      </p:pic>
      <p:sp>
        <p:nvSpPr>
          <p:cNvPr id="6" name="文本框 5"/>
          <p:cNvSpPr txBox="1"/>
          <p:nvPr/>
        </p:nvSpPr>
        <p:spPr>
          <a:xfrm>
            <a:off x="9525719" y="5940076"/>
            <a:ext cx="2304256" cy="646331"/>
          </a:xfrm>
          <a:prstGeom prst="rect">
            <a:avLst/>
          </a:prstGeom>
          <a:noFill/>
        </p:spPr>
        <p:txBody>
          <a:bodyPr wrap="square" rtlCol="0">
            <a:spAutoFit/>
          </a:bodyPr>
          <a:lstStyle/>
          <a:p>
            <a:r>
              <a:rPr lang="zh-CN" altLang="en-US" dirty="0" smtClean="0"/>
              <a:t>网站体检：检测站点是否出现问题</a:t>
            </a:r>
            <a:endParaRPr lang="zh-CN" altLang="en-US" dirty="0"/>
          </a:p>
        </p:txBody>
      </p:sp>
      <p:pic>
        <p:nvPicPr>
          <p:cNvPr id="7" name="图片 6"/>
          <p:cNvPicPr>
            <a:picLocks noChangeAspect="1"/>
          </p:cNvPicPr>
          <p:nvPr/>
        </p:nvPicPr>
        <p:blipFill>
          <a:blip r:embed="rId4"/>
          <a:stretch>
            <a:fillRect/>
          </a:stretch>
        </p:blipFill>
        <p:spPr>
          <a:xfrm>
            <a:off x="357188" y="867580"/>
            <a:ext cx="8466667" cy="5873788"/>
          </a:xfrm>
          <a:prstGeom prst="rect">
            <a:avLst/>
          </a:prstGeom>
        </p:spPr>
      </p:pic>
    </p:spTree>
    <p:extLst>
      <p:ext uri="{BB962C8B-B14F-4D97-AF65-F5344CB8AC3E}">
        <p14:creationId xmlns:p14="http://schemas.microsoft.com/office/powerpoint/2010/main" val="1877781618"/>
      </p:ext>
    </p:extLst>
  </p:cSld>
  <p:clrMapOvr>
    <a:masterClrMapping/>
  </p:clrMapOvr>
  <p:transition spd="slow" advTm="0">
    <p:randomBa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8589615" y="330051"/>
            <a:ext cx="41764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Tx/>
              <a:buNone/>
            </a:pPr>
            <a:r>
              <a:rPr lang="zh-CN" altLang="en-US" sz="2400" b="1" dirty="0">
                <a:solidFill>
                  <a:srgbClr val="FF0000"/>
                </a:solidFill>
                <a:latin typeface="华文中宋" panose="02010600040101010101" pitchFamily="2" charset="-122"/>
                <a:ea typeface="华文中宋" panose="02010600040101010101" pitchFamily="2" charset="-122"/>
              </a:rPr>
              <a:t>各类工具</a:t>
            </a:r>
            <a:r>
              <a:rPr lang="en-US" altLang="zh-CN" sz="2000" b="1" dirty="0" smtClean="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站长工具怎么</a:t>
            </a:r>
            <a:r>
              <a:rPr lang="zh-CN" altLang="en-US" sz="2000" b="1" dirty="0" smtClean="0">
                <a:latin typeface="华文中宋" panose="02010600040101010101" pitchFamily="2" charset="-122"/>
                <a:ea typeface="华文中宋" panose="02010600040101010101" pitchFamily="2" charset="-122"/>
              </a:rPr>
              <a:t>使用</a:t>
            </a:r>
            <a:endParaRPr lang="zh-CN" altLang="en-US" sz="2000" b="1" dirty="0">
              <a:latin typeface="华文中宋" panose="02010600040101010101" pitchFamily="2" charset="-122"/>
              <a:ea typeface="华文中宋" panose="02010600040101010101" pitchFamily="2" charset="-122"/>
            </a:endParaRPr>
          </a:p>
        </p:txBody>
      </p:sp>
      <p:pic>
        <p:nvPicPr>
          <p:cNvPr id="3" name="图片 2"/>
          <p:cNvPicPr>
            <a:picLocks noChangeAspect="1"/>
          </p:cNvPicPr>
          <p:nvPr/>
        </p:nvPicPr>
        <p:blipFill>
          <a:blip r:embed="rId3"/>
          <a:stretch>
            <a:fillRect/>
          </a:stretch>
        </p:blipFill>
        <p:spPr>
          <a:xfrm>
            <a:off x="1352079" y="814782"/>
            <a:ext cx="1980952" cy="5832648"/>
          </a:xfrm>
          <a:prstGeom prst="rect">
            <a:avLst/>
          </a:prstGeom>
        </p:spPr>
      </p:pic>
      <p:pic>
        <p:nvPicPr>
          <p:cNvPr id="4" name="图片 3"/>
          <p:cNvPicPr>
            <a:picLocks noChangeAspect="1"/>
          </p:cNvPicPr>
          <p:nvPr/>
        </p:nvPicPr>
        <p:blipFill>
          <a:blip r:embed="rId4"/>
          <a:stretch>
            <a:fillRect/>
          </a:stretch>
        </p:blipFill>
        <p:spPr>
          <a:xfrm>
            <a:off x="3572052" y="880221"/>
            <a:ext cx="6873769" cy="1800000"/>
          </a:xfrm>
          <a:prstGeom prst="rect">
            <a:avLst/>
          </a:prstGeom>
        </p:spPr>
      </p:pic>
      <p:sp>
        <p:nvSpPr>
          <p:cNvPr id="5" name="矩形 4"/>
          <p:cNvSpPr/>
          <p:nvPr/>
        </p:nvSpPr>
        <p:spPr>
          <a:xfrm>
            <a:off x="3607497" y="2824237"/>
            <a:ext cx="2355092" cy="2400657"/>
          </a:xfrm>
          <a:prstGeom prst="rect">
            <a:avLst/>
          </a:prstGeom>
        </p:spPr>
        <p:txBody>
          <a:bodyPr wrap="square">
            <a:spAutoFit/>
          </a:bodyPr>
          <a:lstStyle/>
          <a:p>
            <a:r>
              <a:rPr lang="zh-CN" altLang="en-US" sz="1500" dirty="0" smtClean="0"/>
              <a:t>作为爱站工具包的备用或补充，都有免费付费版，百度一下即可下载</a:t>
            </a:r>
            <a:endParaRPr lang="en-US" altLang="zh-CN" sz="1500" dirty="0" smtClean="0"/>
          </a:p>
          <a:p>
            <a:endParaRPr lang="en-US" altLang="zh-CN" sz="1500" dirty="0"/>
          </a:p>
          <a:p>
            <a:r>
              <a:rPr lang="en-US" altLang="zh-CN" sz="1500" dirty="0" smtClean="0"/>
              <a:t>1</a:t>
            </a:r>
            <a:r>
              <a:rPr lang="zh-CN" altLang="en-US" sz="1500" dirty="0" smtClean="0"/>
              <a:t>、斗牛</a:t>
            </a:r>
            <a:r>
              <a:rPr lang="en-US" altLang="zh-CN" sz="1500" dirty="0" err="1" smtClean="0"/>
              <a:t>seo</a:t>
            </a:r>
            <a:r>
              <a:rPr lang="zh-CN" altLang="en-US" sz="1500" dirty="0" smtClean="0"/>
              <a:t>工具</a:t>
            </a:r>
            <a:endParaRPr lang="en-US" altLang="zh-CN" sz="1500" dirty="0" smtClean="0"/>
          </a:p>
          <a:p>
            <a:r>
              <a:rPr lang="en-US" altLang="zh-CN" sz="1500" dirty="0" smtClean="0"/>
              <a:t>2</a:t>
            </a:r>
            <a:r>
              <a:rPr lang="zh-CN" altLang="en-US" sz="1500" dirty="0" smtClean="0"/>
              <a:t>、</a:t>
            </a:r>
            <a:r>
              <a:rPr lang="en-US" altLang="zh-CN" sz="1500" dirty="0" err="1" smtClean="0"/>
              <a:t>xenu</a:t>
            </a:r>
            <a:r>
              <a:rPr lang="zh-CN" altLang="en-US" sz="1500" dirty="0" smtClean="0"/>
              <a:t>死链检测</a:t>
            </a:r>
            <a:endParaRPr lang="en-US" altLang="zh-CN" sz="1500" dirty="0" smtClean="0"/>
          </a:p>
          <a:p>
            <a:r>
              <a:rPr lang="en-US" altLang="zh-CN" sz="1500" dirty="0" smtClean="0"/>
              <a:t>3</a:t>
            </a:r>
            <a:r>
              <a:rPr lang="zh-CN" altLang="en-US" sz="1500" dirty="0" smtClean="0"/>
              <a:t>、金花站长工具</a:t>
            </a:r>
            <a:endParaRPr lang="en-US" altLang="zh-CN" sz="1500" dirty="0" smtClean="0"/>
          </a:p>
          <a:p>
            <a:r>
              <a:rPr lang="en-US" altLang="zh-CN" sz="1500" dirty="0" smtClean="0"/>
              <a:t>4</a:t>
            </a:r>
            <a:r>
              <a:rPr lang="zh-CN" altLang="en-US" sz="1500" dirty="0" smtClean="0"/>
              <a:t>、换链</a:t>
            </a:r>
            <a:r>
              <a:rPr lang="zh-CN" altLang="en-US" sz="1500" dirty="0" smtClean="0"/>
              <a:t>神器</a:t>
            </a:r>
            <a:endParaRPr lang="en-US" altLang="zh-CN" sz="1500" dirty="0" smtClean="0"/>
          </a:p>
          <a:p>
            <a:endParaRPr lang="en-US" altLang="zh-CN" sz="1500" dirty="0" smtClean="0"/>
          </a:p>
          <a:p>
            <a:r>
              <a:rPr lang="zh-CN" altLang="en-US" sz="1500" b="1" dirty="0" smtClean="0"/>
              <a:t>百度都可以直接下载</a:t>
            </a:r>
            <a:endParaRPr lang="zh-CN" altLang="en-US" sz="1500" b="1" dirty="0"/>
          </a:p>
        </p:txBody>
      </p:sp>
      <p:pic>
        <p:nvPicPr>
          <p:cNvPr id="6" name="图片 5"/>
          <p:cNvPicPr>
            <a:picLocks noChangeAspect="1"/>
          </p:cNvPicPr>
          <p:nvPr/>
        </p:nvPicPr>
        <p:blipFill>
          <a:blip r:embed="rId5"/>
          <a:stretch>
            <a:fillRect/>
          </a:stretch>
        </p:blipFill>
        <p:spPr>
          <a:xfrm>
            <a:off x="6710519" y="3040261"/>
            <a:ext cx="4399376" cy="3904794"/>
          </a:xfrm>
          <a:prstGeom prst="rect">
            <a:avLst/>
          </a:prstGeom>
        </p:spPr>
      </p:pic>
      <p:pic>
        <p:nvPicPr>
          <p:cNvPr id="7" name="图片 6"/>
          <p:cNvPicPr>
            <a:picLocks noChangeAspect="1"/>
          </p:cNvPicPr>
          <p:nvPr/>
        </p:nvPicPr>
        <p:blipFill>
          <a:blip r:embed="rId6"/>
          <a:stretch>
            <a:fillRect/>
          </a:stretch>
        </p:blipFill>
        <p:spPr>
          <a:xfrm>
            <a:off x="3571256" y="5339376"/>
            <a:ext cx="2380952" cy="1733333"/>
          </a:xfrm>
          <a:prstGeom prst="rect">
            <a:avLst/>
          </a:prstGeom>
        </p:spPr>
      </p:pic>
    </p:spTree>
    <p:extLst>
      <p:ext uri="{BB962C8B-B14F-4D97-AF65-F5344CB8AC3E}">
        <p14:creationId xmlns:p14="http://schemas.microsoft.com/office/powerpoint/2010/main" val="2884371966"/>
      </p:ext>
    </p:extLst>
  </p:cSld>
  <p:clrMapOvr>
    <a:masterClrMapping/>
  </p:clrMapOvr>
  <p:transition spd="slow" advTm="0">
    <p:randomBa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1345" y="-23019"/>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215605" y="5416525"/>
            <a:ext cx="8324850" cy="830997"/>
          </a:xfrm>
          <a:prstGeom prst="rect">
            <a:avLst/>
          </a:prstGeom>
          <a:noFill/>
          <a:extLst/>
        </p:spPr>
        <p:txBody>
          <a:bodyPr wrap="square" rtlCol="0">
            <a:spAutoFit/>
          </a:bodyPr>
          <a:lstStyle/>
          <a:p>
            <a:pPr algn="ct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谢谢</a:t>
            </a:r>
            <a:r>
              <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a:t>
            </a:r>
            <a:endParaRPr lang="en-US" altLang="zh-CN" sz="4800" b="1" dirty="0">
              <a:solidFill>
                <a:schemeClr val="bg1"/>
              </a:solidFill>
              <a:effectLst>
                <a:outerShdw blurRad="38100" dist="38100" dir="2700000" algn="tl">
                  <a:srgbClr val="C0C0C0"/>
                </a:outerShdw>
              </a:effectLst>
              <a:latin typeface="汉仪中黑简" pitchFamily="1" charset="-122"/>
              <a:ea typeface="华文细黑" pitchFamily="2" charset="-122"/>
            </a:endParaRPr>
          </a:p>
        </p:txBody>
      </p:sp>
      <p:pic>
        <p:nvPicPr>
          <p:cNvPr id="5" name="Picture 7" descr="筑巢标志源文件"/>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372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6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72"/>
</p:tagLst>
</file>

<file path=ppt/theme/theme1.xml><?xml version="1.0" encoding="utf-8"?>
<a:theme xmlns:a="http://schemas.openxmlformats.org/drawingml/2006/main" name="第一PPT，www.1ppt.com">
  <a:themeElements>
    <a:clrScheme name="自定义 85">
      <a:dk1>
        <a:sysClr val="windowText" lastClr="000000"/>
      </a:dk1>
      <a:lt1>
        <a:sysClr val="window" lastClr="C7EDCC"/>
      </a:lt1>
      <a:dk2>
        <a:srgbClr val="44546A"/>
      </a:dk2>
      <a:lt2>
        <a:srgbClr val="E7E6E6"/>
      </a:lt2>
      <a:accent1>
        <a:srgbClr val="4BC1DD"/>
      </a:accent1>
      <a:accent2>
        <a:srgbClr val="435F8E"/>
      </a:accent2>
      <a:accent3>
        <a:srgbClr val="4BC1DD"/>
      </a:accent3>
      <a:accent4>
        <a:srgbClr val="435F8E"/>
      </a:accent4>
      <a:accent5>
        <a:srgbClr val="4BC1DD"/>
      </a:accent5>
      <a:accent6>
        <a:srgbClr val="435F8E"/>
      </a:accent6>
      <a:hlink>
        <a:srgbClr val="4BC1DD"/>
      </a:hlink>
      <a:folHlink>
        <a:srgbClr val="435F8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C7EDCC"/>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4590</Words>
  <Application>Microsoft Office PowerPoint</Application>
  <PresentationFormat>自定义</PresentationFormat>
  <Paragraphs>326</Paragraphs>
  <Slides>30</Slides>
  <Notes>30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30</vt:i4>
      </vt:variant>
    </vt:vector>
  </HeadingPairs>
  <TitlesOfParts>
    <vt:vector size="42" baseType="lpstr">
      <vt:lpstr>汉仪中黑简</vt:lpstr>
      <vt:lpstr>华文细黑</vt:lpstr>
      <vt:lpstr>华文中宋</vt:lpstr>
      <vt:lpstr>宋体</vt:lpstr>
      <vt:lpstr>微软雅黑</vt:lpstr>
      <vt:lpstr>新宋体</vt:lpstr>
      <vt:lpstr>Arial</vt:lpstr>
      <vt:lpstr>Arial</vt:lpstr>
      <vt:lpstr>Calibri</vt:lpstr>
      <vt:lpstr>Calibri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创意铅笔</dc:title>
  <dc:creator/>
  <cp:keywords>www.1ppt.com</cp:keywords>
  <dc:description>www.1ppt.com</dc:description>
  <cp:lastModifiedBy/>
  <cp:revision>1</cp:revision>
  <dcterms:created xsi:type="dcterms:W3CDTF">2017-03-14T11:17:13Z</dcterms:created>
  <dcterms:modified xsi:type="dcterms:W3CDTF">2018-07-25T03:18:40Z</dcterms:modified>
</cp:coreProperties>
</file>